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586" autoAdjust="0"/>
  </p:normalViewPr>
  <p:slideViewPr>
    <p:cSldViewPr snapToGrid="0">
      <p:cViewPr varScale="1">
        <p:scale>
          <a:sx n="122" d="100"/>
          <a:sy n="122" d="100"/>
        </p:scale>
        <p:origin x="15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F1B0B73-CEB1-4BB9-A199-03395D938A30}" type="datetimeFigureOut">
              <a:rPr lang="en-US" smtClean="0"/>
              <a:t>5/23/2018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997E848-C2BB-4363-BF3D-44897315362A}" type="slidenum">
              <a:rPr lang="en-US" smtClean="0"/>
              <a:t>‹#›</a:t>
            </a:fld>
            <a:endParaRPr lang="en-US"/>
          </a:p>
        </p:txBody>
      </p:sp>
    </p:spTree>
    <p:extLst>
      <p:ext uri="{BB962C8B-B14F-4D97-AF65-F5344CB8AC3E}">
        <p14:creationId xmlns:p14="http://schemas.microsoft.com/office/powerpoint/2010/main" val="2961090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endParaRPr lang="en-US" baseline="0" dirty="0" smtClean="0"/>
          </a:p>
        </p:txBody>
      </p:sp>
      <p:sp>
        <p:nvSpPr>
          <p:cNvPr id="4" name="Slide Number Placeholder 3"/>
          <p:cNvSpPr>
            <a:spLocks noGrp="1"/>
          </p:cNvSpPr>
          <p:nvPr>
            <p:ph type="sldNum" sz="quarter" idx="10"/>
          </p:nvPr>
        </p:nvSpPr>
        <p:spPr/>
        <p:txBody>
          <a:bodyPr/>
          <a:lstStyle/>
          <a:p>
            <a:fld id="{7D3C9304-C2C3-4181-B6D5-421B04D54B52}" type="slidenum">
              <a:rPr lang="en-US" smtClean="0">
                <a:solidFill>
                  <a:srgbClr val="000000"/>
                </a:solidFill>
              </a:rPr>
              <a:pPr/>
              <a:t>1</a:t>
            </a:fld>
            <a:endParaRPr lang="en-US" dirty="0">
              <a:solidFill>
                <a:srgbClr val="000000"/>
              </a:solidFill>
            </a:endParaRPr>
          </a:p>
        </p:txBody>
      </p:sp>
    </p:spTree>
    <p:extLst>
      <p:ext uri="{BB962C8B-B14F-4D97-AF65-F5344CB8AC3E}">
        <p14:creationId xmlns:p14="http://schemas.microsoft.com/office/powerpoint/2010/main" val="1003553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05001"/>
            <a:ext cx="100584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14400" y="4572000"/>
            <a:ext cx="861568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dirty="0">
              <a:solidFill>
                <a:srgbClr val="EEECE1"/>
              </a:solidFill>
            </a:endParaRPr>
          </a:p>
        </p:txBody>
      </p:sp>
      <p:sp>
        <p:nvSpPr>
          <p:cNvPr id="5" name="Footer Placeholder 4"/>
          <p:cNvSpPr>
            <a:spLocks noGrp="1"/>
          </p:cNvSpPr>
          <p:nvPr>
            <p:ph type="ftr" sz="quarter" idx="11"/>
          </p:nvPr>
        </p:nvSpPr>
        <p:spPr/>
        <p:txBody>
          <a:bodyPr/>
          <a:lstStyle/>
          <a:p>
            <a:pPr>
              <a:defRPr/>
            </a:pPr>
            <a:endParaRPr lang="en-US" dirty="0">
              <a:solidFill>
                <a:srgbClr val="EEECE1"/>
              </a:solidFill>
            </a:endParaRPr>
          </a:p>
        </p:txBody>
      </p:sp>
      <p:sp>
        <p:nvSpPr>
          <p:cNvPr id="6" name="Slide Number Placeholder 5"/>
          <p:cNvSpPr>
            <a:spLocks noGrp="1"/>
          </p:cNvSpPr>
          <p:nvPr>
            <p:ph type="sldNum" sz="quarter" idx="12"/>
          </p:nvPr>
        </p:nvSpPr>
        <p:spPr/>
        <p:txBody>
          <a:bodyPr/>
          <a:lstStyle/>
          <a:p>
            <a:pPr>
              <a:defRPr/>
            </a:pPr>
            <a:fld id="{E0924475-D56C-4E64-AD66-DDE917C3F962}" type="slidenum">
              <a:rPr lang="en-US" smtClean="0"/>
              <a:pPr>
                <a:defRPr/>
              </a:pPr>
              <a:t>‹#›</a:t>
            </a:fld>
            <a:endParaRPr lang="en-US" dirty="0"/>
          </a:p>
        </p:txBody>
      </p:sp>
    </p:spTree>
    <p:extLst>
      <p:ext uri="{BB962C8B-B14F-4D97-AF65-F5344CB8AC3E}">
        <p14:creationId xmlns:p14="http://schemas.microsoft.com/office/powerpoint/2010/main" val="3535745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solidFill>
                <a:srgbClr val="EEECE1"/>
              </a:solidFill>
            </a:endParaRPr>
          </a:p>
        </p:txBody>
      </p:sp>
      <p:sp>
        <p:nvSpPr>
          <p:cNvPr id="5" name="Footer Placeholder 4"/>
          <p:cNvSpPr>
            <a:spLocks noGrp="1"/>
          </p:cNvSpPr>
          <p:nvPr>
            <p:ph type="ftr" sz="quarter" idx="11"/>
          </p:nvPr>
        </p:nvSpPr>
        <p:spPr/>
        <p:txBody>
          <a:bodyPr/>
          <a:lstStyle/>
          <a:p>
            <a:pPr>
              <a:defRPr/>
            </a:pPr>
            <a:endParaRPr lang="en-US" dirty="0">
              <a:solidFill>
                <a:srgbClr val="EEECE1"/>
              </a:solidFill>
            </a:endParaRPr>
          </a:p>
        </p:txBody>
      </p:sp>
      <p:sp>
        <p:nvSpPr>
          <p:cNvPr id="6" name="Slide Number Placeholder 5"/>
          <p:cNvSpPr>
            <a:spLocks noGrp="1"/>
          </p:cNvSpPr>
          <p:nvPr>
            <p:ph type="sldNum" sz="quarter" idx="12"/>
          </p:nvPr>
        </p:nvSpPr>
        <p:spPr/>
        <p:txBody>
          <a:bodyPr/>
          <a:lstStyle/>
          <a:p>
            <a:pPr>
              <a:defRPr/>
            </a:pPr>
            <a:fld id="{17D720D5-8960-4FC3-8FD6-D2FB3367FF2A}" type="slidenum">
              <a:rPr lang="en-US" smtClean="0"/>
              <a:pPr>
                <a:defRPr/>
              </a:pPr>
              <a:t>‹#›</a:t>
            </a:fld>
            <a:endParaRPr lang="en-US" dirty="0"/>
          </a:p>
        </p:txBody>
      </p:sp>
    </p:spTree>
    <p:extLst>
      <p:ext uri="{BB962C8B-B14F-4D97-AF65-F5344CB8AC3E}">
        <p14:creationId xmlns:p14="http://schemas.microsoft.com/office/powerpoint/2010/main" val="3237463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3368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solidFill>
                <a:srgbClr val="EEECE1"/>
              </a:solidFill>
            </a:endParaRPr>
          </a:p>
        </p:txBody>
      </p:sp>
      <p:sp>
        <p:nvSpPr>
          <p:cNvPr id="5" name="Footer Placeholder 4"/>
          <p:cNvSpPr>
            <a:spLocks noGrp="1"/>
          </p:cNvSpPr>
          <p:nvPr>
            <p:ph type="ftr" sz="quarter" idx="11"/>
          </p:nvPr>
        </p:nvSpPr>
        <p:spPr/>
        <p:txBody>
          <a:bodyPr/>
          <a:lstStyle/>
          <a:p>
            <a:pPr>
              <a:defRPr/>
            </a:pPr>
            <a:endParaRPr lang="en-US" dirty="0">
              <a:solidFill>
                <a:srgbClr val="EEECE1"/>
              </a:solidFill>
            </a:endParaRPr>
          </a:p>
        </p:txBody>
      </p:sp>
      <p:sp>
        <p:nvSpPr>
          <p:cNvPr id="6" name="Slide Number Placeholder 5"/>
          <p:cNvSpPr>
            <a:spLocks noGrp="1"/>
          </p:cNvSpPr>
          <p:nvPr>
            <p:ph type="sldNum" sz="quarter" idx="12"/>
          </p:nvPr>
        </p:nvSpPr>
        <p:spPr/>
        <p:txBody>
          <a:bodyPr/>
          <a:lstStyle/>
          <a:p>
            <a:pPr>
              <a:defRPr/>
            </a:pPr>
            <a:fld id="{CF11D124-5C97-499A-9E16-68D54CAC3496}" type="slidenum">
              <a:rPr lang="en-US" smtClean="0"/>
              <a:pPr>
                <a:defRPr/>
              </a:pPr>
              <a:t>‹#›</a:t>
            </a:fld>
            <a:endParaRPr lang="en-US" dirty="0"/>
          </a:p>
        </p:txBody>
      </p:sp>
    </p:spTree>
    <p:extLst>
      <p:ext uri="{BB962C8B-B14F-4D97-AF65-F5344CB8AC3E}">
        <p14:creationId xmlns:p14="http://schemas.microsoft.com/office/powerpoint/2010/main" val="1162618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solidFill>
                <a:srgbClr val="EEECE1"/>
              </a:solidFill>
            </a:endParaRPr>
          </a:p>
        </p:txBody>
      </p:sp>
      <p:sp>
        <p:nvSpPr>
          <p:cNvPr id="5" name="Footer Placeholder 4"/>
          <p:cNvSpPr>
            <a:spLocks noGrp="1"/>
          </p:cNvSpPr>
          <p:nvPr>
            <p:ph type="ftr" sz="quarter" idx="11"/>
          </p:nvPr>
        </p:nvSpPr>
        <p:spPr/>
        <p:txBody>
          <a:bodyPr/>
          <a:lstStyle/>
          <a:p>
            <a:pPr>
              <a:defRPr/>
            </a:pPr>
            <a:endParaRPr lang="en-US" dirty="0">
              <a:solidFill>
                <a:srgbClr val="EEECE1"/>
              </a:solidFill>
            </a:endParaRPr>
          </a:p>
        </p:txBody>
      </p:sp>
      <p:sp>
        <p:nvSpPr>
          <p:cNvPr id="6" name="Slide Number Placeholder 5"/>
          <p:cNvSpPr>
            <a:spLocks noGrp="1"/>
          </p:cNvSpPr>
          <p:nvPr>
            <p:ph type="sldNum" sz="quarter" idx="12"/>
          </p:nvPr>
        </p:nvSpPr>
        <p:spPr/>
        <p:txBody>
          <a:bodyPr/>
          <a:lstStyle/>
          <a:p>
            <a:pPr>
              <a:defRPr/>
            </a:pPr>
            <a:fld id="{A2E31703-80E1-4CD6-8BDE-158A60C066C7}" type="slidenum">
              <a:rPr lang="en-US" smtClean="0"/>
              <a:pPr>
                <a:defRPr/>
              </a:pPr>
              <a:t>‹#›</a:t>
            </a:fld>
            <a:endParaRPr lang="en-US" dirty="0"/>
          </a:p>
        </p:txBody>
      </p:sp>
    </p:spTree>
    <p:extLst>
      <p:ext uri="{BB962C8B-B14F-4D97-AF65-F5344CB8AC3E}">
        <p14:creationId xmlns:p14="http://schemas.microsoft.com/office/powerpoint/2010/main" val="4008004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5486400"/>
            <a:ext cx="10212916"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963085" y="3852863"/>
            <a:ext cx="8180916"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dirty="0">
              <a:solidFill>
                <a:srgbClr val="EEECE1"/>
              </a:solidFill>
            </a:endParaRPr>
          </a:p>
        </p:txBody>
      </p:sp>
      <p:sp>
        <p:nvSpPr>
          <p:cNvPr id="5" name="Footer Placeholder 4"/>
          <p:cNvSpPr>
            <a:spLocks noGrp="1"/>
          </p:cNvSpPr>
          <p:nvPr>
            <p:ph type="ftr" sz="quarter" idx="11"/>
          </p:nvPr>
        </p:nvSpPr>
        <p:spPr/>
        <p:txBody>
          <a:bodyPr/>
          <a:lstStyle/>
          <a:p>
            <a:pPr>
              <a:defRPr/>
            </a:pPr>
            <a:endParaRPr lang="en-US" dirty="0">
              <a:solidFill>
                <a:srgbClr val="EEECE1"/>
              </a:solidFill>
            </a:endParaRPr>
          </a:p>
        </p:txBody>
      </p:sp>
      <p:sp>
        <p:nvSpPr>
          <p:cNvPr id="6" name="Slide Number Placeholder 5"/>
          <p:cNvSpPr>
            <a:spLocks noGrp="1"/>
          </p:cNvSpPr>
          <p:nvPr>
            <p:ph type="sldNum" sz="quarter" idx="12"/>
          </p:nvPr>
        </p:nvSpPr>
        <p:spPr/>
        <p:txBody>
          <a:bodyPr/>
          <a:lstStyle/>
          <a:p>
            <a:pPr>
              <a:defRPr/>
            </a:pPr>
            <a:fld id="{A4DE25F8-293C-4AB2-814D-74DBF6312BEB}" type="slidenum">
              <a:rPr lang="en-US" smtClean="0"/>
              <a:pPr>
                <a:defRPr/>
              </a:pPr>
              <a:t>‹#›</a:t>
            </a:fld>
            <a:endParaRPr lang="en-US" dirty="0"/>
          </a:p>
        </p:txBody>
      </p:sp>
    </p:spTree>
    <p:extLst>
      <p:ext uri="{BB962C8B-B14F-4D97-AF65-F5344CB8AC3E}">
        <p14:creationId xmlns:p14="http://schemas.microsoft.com/office/powerpoint/2010/main" val="1608166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928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dirty="0">
              <a:solidFill>
                <a:srgbClr val="EEECE1"/>
              </a:solidFill>
            </a:endParaRPr>
          </a:p>
        </p:txBody>
      </p:sp>
      <p:sp>
        <p:nvSpPr>
          <p:cNvPr id="6" name="Footer Placeholder 5"/>
          <p:cNvSpPr>
            <a:spLocks noGrp="1"/>
          </p:cNvSpPr>
          <p:nvPr>
            <p:ph type="ftr" sz="quarter" idx="11"/>
          </p:nvPr>
        </p:nvSpPr>
        <p:spPr/>
        <p:txBody>
          <a:bodyPr/>
          <a:lstStyle/>
          <a:p>
            <a:pPr>
              <a:defRPr/>
            </a:pPr>
            <a:endParaRPr lang="en-US" dirty="0">
              <a:solidFill>
                <a:srgbClr val="EEECE1"/>
              </a:solidFill>
            </a:endParaRPr>
          </a:p>
        </p:txBody>
      </p:sp>
      <p:sp>
        <p:nvSpPr>
          <p:cNvPr id="7" name="Slide Number Placeholder 6"/>
          <p:cNvSpPr>
            <a:spLocks noGrp="1"/>
          </p:cNvSpPr>
          <p:nvPr>
            <p:ph type="sldNum" sz="quarter" idx="12"/>
          </p:nvPr>
        </p:nvSpPr>
        <p:spPr/>
        <p:txBody>
          <a:bodyPr/>
          <a:lstStyle/>
          <a:p>
            <a:pPr>
              <a:defRPr/>
            </a:pPr>
            <a:fld id="{91BD1786-89AD-4960-9435-A72DDAD56DF4}" type="slidenum">
              <a:rPr lang="en-US" smtClean="0"/>
              <a:pPr>
                <a:defRPr/>
              </a:pPr>
              <a:t>‹#›</a:t>
            </a:fld>
            <a:endParaRPr lang="en-US" dirty="0"/>
          </a:p>
        </p:txBody>
      </p:sp>
    </p:spTree>
    <p:extLst>
      <p:ext uri="{BB962C8B-B14F-4D97-AF65-F5344CB8AC3E}">
        <p14:creationId xmlns:p14="http://schemas.microsoft.com/office/powerpoint/2010/main" val="401733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928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928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dirty="0">
              <a:solidFill>
                <a:srgbClr val="EEECE1"/>
              </a:solidFill>
            </a:endParaRPr>
          </a:p>
        </p:txBody>
      </p:sp>
      <p:sp>
        <p:nvSpPr>
          <p:cNvPr id="8" name="Footer Placeholder 7"/>
          <p:cNvSpPr>
            <a:spLocks noGrp="1"/>
          </p:cNvSpPr>
          <p:nvPr>
            <p:ph type="ftr" sz="quarter" idx="11"/>
          </p:nvPr>
        </p:nvSpPr>
        <p:spPr/>
        <p:txBody>
          <a:bodyPr/>
          <a:lstStyle/>
          <a:p>
            <a:pPr>
              <a:defRPr/>
            </a:pPr>
            <a:endParaRPr lang="en-US" dirty="0">
              <a:solidFill>
                <a:srgbClr val="EEECE1"/>
              </a:solidFill>
            </a:endParaRPr>
          </a:p>
        </p:txBody>
      </p:sp>
      <p:sp>
        <p:nvSpPr>
          <p:cNvPr id="9" name="Slide Number Placeholder 8"/>
          <p:cNvSpPr>
            <a:spLocks noGrp="1"/>
          </p:cNvSpPr>
          <p:nvPr>
            <p:ph type="sldNum" sz="quarter" idx="12"/>
          </p:nvPr>
        </p:nvSpPr>
        <p:spPr/>
        <p:txBody>
          <a:bodyPr/>
          <a:lstStyle/>
          <a:p>
            <a:pPr>
              <a:defRPr/>
            </a:pPr>
            <a:fld id="{33DF1129-E5F4-47AF-A23C-6D7BE055D056}" type="slidenum">
              <a:rPr lang="en-US" smtClean="0"/>
              <a:pPr>
                <a:defRPr/>
              </a:pPr>
              <a:t>‹#›</a:t>
            </a:fld>
            <a:endParaRPr lang="en-US" dirty="0"/>
          </a:p>
        </p:txBody>
      </p:sp>
    </p:spTree>
    <p:extLst>
      <p:ext uri="{BB962C8B-B14F-4D97-AF65-F5344CB8AC3E}">
        <p14:creationId xmlns:p14="http://schemas.microsoft.com/office/powerpoint/2010/main" val="4182501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dirty="0">
              <a:solidFill>
                <a:srgbClr val="EEECE1"/>
              </a:solidFill>
            </a:endParaRPr>
          </a:p>
        </p:txBody>
      </p:sp>
      <p:sp>
        <p:nvSpPr>
          <p:cNvPr id="4" name="Footer Placeholder 3"/>
          <p:cNvSpPr>
            <a:spLocks noGrp="1"/>
          </p:cNvSpPr>
          <p:nvPr>
            <p:ph type="ftr" sz="quarter" idx="11"/>
          </p:nvPr>
        </p:nvSpPr>
        <p:spPr/>
        <p:txBody>
          <a:bodyPr/>
          <a:lstStyle/>
          <a:p>
            <a:pPr>
              <a:defRPr/>
            </a:pPr>
            <a:endParaRPr lang="en-US" dirty="0">
              <a:solidFill>
                <a:srgbClr val="EEECE1"/>
              </a:solidFill>
            </a:endParaRPr>
          </a:p>
        </p:txBody>
      </p:sp>
      <p:sp>
        <p:nvSpPr>
          <p:cNvPr id="5" name="Slide Number Placeholder 4"/>
          <p:cNvSpPr>
            <a:spLocks noGrp="1"/>
          </p:cNvSpPr>
          <p:nvPr>
            <p:ph type="sldNum" sz="quarter" idx="12"/>
          </p:nvPr>
        </p:nvSpPr>
        <p:spPr/>
        <p:txBody>
          <a:bodyPr/>
          <a:lstStyle/>
          <a:p>
            <a:pPr>
              <a:defRPr/>
            </a:pPr>
            <a:fld id="{B2E24630-26B1-464C-8AF7-C0E3CA7543E6}" type="slidenum">
              <a:rPr lang="en-US" smtClean="0"/>
              <a:pPr>
                <a:defRPr/>
              </a:pPr>
              <a:t>‹#›</a:t>
            </a:fld>
            <a:endParaRPr lang="en-US" dirty="0"/>
          </a:p>
        </p:txBody>
      </p:sp>
    </p:spTree>
    <p:extLst>
      <p:ext uri="{BB962C8B-B14F-4D97-AF65-F5344CB8AC3E}">
        <p14:creationId xmlns:p14="http://schemas.microsoft.com/office/powerpoint/2010/main" val="3535872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solidFill>
                <a:srgbClr val="EEECE1"/>
              </a:solidFill>
            </a:endParaRPr>
          </a:p>
        </p:txBody>
      </p:sp>
      <p:sp>
        <p:nvSpPr>
          <p:cNvPr id="3" name="Footer Placeholder 2"/>
          <p:cNvSpPr>
            <a:spLocks noGrp="1"/>
          </p:cNvSpPr>
          <p:nvPr>
            <p:ph type="ftr" sz="quarter" idx="11"/>
          </p:nvPr>
        </p:nvSpPr>
        <p:spPr/>
        <p:txBody>
          <a:bodyPr/>
          <a:lstStyle/>
          <a:p>
            <a:pPr>
              <a:defRPr/>
            </a:pPr>
            <a:endParaRPr lang="en-US" dirty="0">
              <a:solidFill>
                <a:srgbClr val="EEECE1"/>
              </a:solidFill>
            </a:endParaRPr>
          </a:p>
        </p:txBody>
      </p:sp>
      <p:sp>
        <p:nvSpPr>
          <p:cNvPr id="4" name="Slide Number Placeholder 3"/>
          <p:cNvSpPr>
            <a:spLocks noGrp="1"/>
          </p:cNvSpPr>
          <p:nvPr>
            <p:ph type="sldNum" sz="quarter" idx="12"/>
          </p:nvPr>
        </p:nvSpPr>
        <p:spPr/>
        <p:txBody>
          <a:bodyPr/>
          <a:lstStyle/>
          <a:p>
            <a:pPr>
              <a:defRPr/>
            </a:pPr>
            <a:fld id="{DD1E45F1-F6F4-4AB9-83F0-FF0CFFB13192}" type="slidenum">
              <a:rPr lang="en-US" smtClean="0"/>
              <a:pPr>
                <a:defRPr/>
              </a:pPr>
              <a:t>‹#›</a:t>
            </a:fld>
            <a:endParaRPr lang="en-US" dirty="0"/>
          </a:p>
        </p:txBody>
      </p:sp>
    </p:spTree>
    <p:extLst>
      <p:ext uri="{BB962C8B-B14F-4D97-AF65-F5344CB8AC3E}">
        <p14:creationId xmlns:p14="http://schemas.microsoft.com/office/powerpoint/2010/main" val="952964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1" y="5495544"/>
            <a:ext cx="103632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406400" y="6096000"/>
            <a:ext cx="103632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solidFill>
                <a:srgbClr val="EEECE1"/>
              </a:solidFill>
            </a:endParaRPr>
          </a:p>
        </p:txBody>
      </p:sp>
      <p:sp>
        <p:nvSpPr>
          <p:cNvPr id="6" name="Footer Placeholder 5"/>
          <p:cNvSpPr>
            <a:spLocks noGrp="1"/>
          </p:cNvSpPr>
          <p:nvPr>
            <p:ph type="ftr" sz="quarter" idx="11"/>
          </p:nvPr>
        </p:nvSpPr>
        <p:spPr/>
        <p:txBody>
          <a:bodyPr/>
          <a:lstStyle/>
          <a:p>
            <a:pPr>
              <a:defRPr/>
            </a:pPr>
            <a:endParaRPr lang="en-US" dirty="0">
              <a:solidFill>
                <a:srgbClr val="EEECE1"/>
              </a:solidFill>
            </a:endParaRPr>
          </a:p>
        </p:txBody>
      </p:sp>
      <p:sp>
        <p:nvSpPr>
          <p:cNvPr id="7" name="Slide Number Placeholder 6"/>
          <p:cNvSpPr>
            <a:spLocks noGrp="1"/>
          </p:cNvSpPr>
          <p:nvPr>
            <p:ph type="sldNum" sz="quarter" idx="12"/>
          </p:nvPr>
        </p:nvSpPr>
        <p:spPr/>
        <p:txBody>
          <a:bodyPr/>
          <a:lstStyle/>
          <a:p>
            <a:pPr>
              <a:defRPr/>
            </a:pPr>
            <a:fld id="{688CF823-E3BC-4362-8CE3-3BF322C0465C}" type="slidenum">
              <a:rPr lang="en-US" smtClean="0"/>
              <a:pPr>
                <a:defRPr/>
              </a:pPr>
              <a:t>‹#›</a:t>
            </a:fld>
            <a:endParaRPr lang="en-US" dirty="0"/>
          </a:p>
        </p:txBody>
      </p:sp>
      <p:sp>
        <p:nvSpPr>
          <p:cNvPr id="9" name="Content Placeholder 8"/>
          <p:cNvSpPr>
            <a:spLocks noGrp="1"/>
          </p:cNvSpPr>
          <p:nvPr>
            <p:ph sz="quarter" idx="13"/>
          </p:nvPr>
        </p:nvSpPr>
        <p:spPr>
          <a:xfrm>
            <a:off x="406400" y="381000"/>
            <a:ext cx="103632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08252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336" y="5495278"/>
            <a:ext cx="103632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11277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02336" y="6096000"/>
            <a:ext cx="103632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pPr>
              <a:defRPr/>
            </a:pPr>
            <a:endParaRPr lang="en-US" dirty="0">
              <a:solidFill>
                <a:srgbClr val="EEECE1"/>
              </a:solidFill>
            </a:endParaRPr>
          </a:p>
        </p:txBody>
      </p:sp>
      <p:sp>
        <p:nvSpPr>
          <p:cNvPr id="9" name="Slide Number Placeholder 8"/>
          <p:cNvSpPr>
            <a:spLocks noGrp="1"/>
          </p:cNvSpPr>
          <p:nvPr>
            <p:ph type="sldNum" sz="quarter" idx="11"/>
          </p:nvPr>
        </p:nvSpPr>
        <p:spPr/>
        <p:txBody>
          <a:bodyPr/>
          <a:lstStyle/>
          <a:p>
            <a:pPr>
              <a:defRPr/>
            </a:pPr>
            <a:fld id="{3AEDC326-1210-4C71-9143-E8B19D85B3AA}" type="slidenum">
              <a:rPr lang="en-US" smtClean="0"/>
              <a:pPr>
                <a:defRPr/>
              </a:pPr>
              <a:t>‹#›</a:t>
            </a:fld>
            <a:endParaRPr lang="en-US" dirty="0"/>
          </a:p>
        </p:txBody>
      </p:sp>
      <p:sp>
        <p:nvSpPr>
          <p:cNvPr id="10" name="Footer Placeholder 9"/>
          <p:cNvSpPr>
            <a:spLocks noGrp="1"/>
          </p:cNvSpPr>
          <p:nvPr>
            <p:ph type="ftr" sz="quarter" idx="12"/>
          </p:nvPr>
        </p:nvSpPr>
        <p:spPr/>
        <p:txBody>
          <a:bodyPr/>
          <a:lstStyle/>
          <a:p>
            <a:pPr>
              <a:defRPr/>
            </a:pPr>
            <a:endParaRPr lang="en-US" dirty="0">
              <a:solidFill>
                <a:srgbClr val="EEECE1"/>
              </a:solidFill>
            </a:endParaRPr>
          </a:p>
        </p:txBody>
      </p:sp>
    </p:spTree>
    <p:extLst>
      <p:ext uri="{BB962C8B-B14F-4D97-AF65-F5344CB8AC3E}">
        <p14:creationId xmlns:p14="http://schemas.microsoft.com/office/powerpoint/2010/main" val="778251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16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1016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1127760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800">
              <a:solidFill>
                <a:prstClr val="white"/>
              </a:solidFill>
            </a:endParaRPr>
          </a:p>
        </p:txBody>
      </p:sp>
      <p:sp>
        <p:nvSpPr>
          <p:cNvPr id="8" name="Rectangle 7"/>
          <p:cNvSpPr/>
          <p:nvPr/>
        </p:nvSpPr>
        <p:spPr>
          <a:xfrm>
            <a:off x="11277600" y="5486400"/>
            <a:ext cx="9144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800">
              <a:solidFill>
                <a:prstClr val="white"/>
              </a:solidFill>
            </a:endParaRPr>
          </a:p>
        </p:txBody>
      </p:sp>
      <p:sp>
        <p:nvSpPr>
          <p:cNvPr id="6" name="Slide Number Placeholder 5"/>
          <p:cNvSpPr>
            <a:spLocks noGrp="1"/>
          </p:cNvSpPr>
          <p:nvPr>
            <p:ph type="sldNum" sz="quarter" idx="4"/>
          </p:nvPr>
        </p:nvSpPr>
        <p:spPr>
          <a:xfrm>
            <a:off x="11375717" y="5648960"/>
            <a:ext cx="73152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eaLnBrk="0" fontAlgn="base" hangingPunct="0">
              <a:spcBef>
                <a:spcPct val="0"/>
              </a:spcBef>
              <a:spcAft>
                <a:spcPct val="0"/>
              </a:spcAft>
              <a:defRPr/>
            </a:pPr>
            <a:fld id="{C1173F9A-81E1-401C-A53A-2E2C66FEE5F1}" type="slidenum">
              <a:rPr lang="en-US" smtClean="0">
                <a:latin typeface="Times New Roman" pitchFamily="18" charset="0"/>
              </a:rPr>
              <a:pPr eaLnBrk="0" fontAlgn="base" hangingPunct="0">
                <a:spcBef>
                  <a:spcPct val="0"/>
                </a:spcBef>
                <a:spcAft>
                  <a:spcPct val="0"/>
                </a:spcAft>
                <a:defRPr/>
              </a:pPr>
              <a:t>‹#›</a:t>
            </a:fld>
            <a:endParaRPr lang="en-US" dirty="0">
              <a:latin typeface="Times New Roman" pitchFamily="18" charset="0"/>
            </a:endParaRPr>
          </a:p>
        </p:txBody>
      </p:sp>
      <p:sp>
        <p:nvSpPr>
          <p:cNvPr id="5" name="Footer Placeholder 4"/>
          <p:cNvSpPr>
            <a:spLocks noGrp="1"/>
          </p:cNvSpPr>
          <p:nvPr>
            <p:ph type="ftr" sz="quarter" idx="3"/>
          </p:nvPr>
        </p:nvSpPr>
        <p:spPr>
          <a:xfrm rot="16200000">
            <a:off x="10510428" y="3987800"/>
            <a:ext cx="2367281" cy="487680"/>
          </a:xfrm>
          <a:prstGeom prst="rect">
            <a:avLst/>
          </a:prstGeom>
        </p:spPr>
        <p:txBody>
          <a:bodyPr vert="horz" lIns="91440" tIns="45720" rIns="91440" bIns="45720" rtlCol="0" anchor="ctr"/>
          <a:lstStyle>
            <a:lvl1pPr algn="r">
              <a:defRPr sz="1200">
                <a:solidFill>
                  <a:schemeClr val="bg2"/>
                </a:solidFill>
              </a:defRPr>
            </a:lvl1pPr>
          </a:lstStyle>
          <a:p>
            <a:pPr eaLnBrk="0" fontAlgn="base" hangingPunct="0">
              <a:spcBef>
                <a:spcPct val="0"/>
              </a:spcBef>
              <a:spcAft>
                <a:spcPct val="0"/>
              </a:spcAft>
              <a:defRPr/>
            </a:pPr>
            <a:endParaRPr lang="en-US" dirty="0">
              <a:solidFill>
                <a:srgbClr val="EEECE1"/>
              </a:solidFill>
              <a:latin typeface="Times New Roman" pitchFamily="18" charset="0"/>
            </a:endParaRPr>
          </a:p>
        </p:txBody>
      </p:sp>
      <p:sp>
        <p:nvSpPr>
          <p:cNvPr id="4" name="Date Placeholder 3"/>
          <p:cNvSpPr>
            <a:spLocks noGrp="1"/>
          </p:cNvSpPr>
          <p:nvPr>
            <p:ph type="dt" sz="half" idx="2"/>
          </p:nvPr>
        </p:nvSpPr>
        <p:spPr>
          <a:xfrm rot="16200000">
            <a:off x="10474869" y="1584960"/>
            <a:ext cx="2438399" cy="487680"/>
          </a:xfrm>
          <a:prstGeom prst="rect">
            <a:avLst/>
          </a:prstGeom>
        </p:spPr>
        <p:txBody>
          <a:bodyPr vert="horz" lIns="91440" tIns="45720" rIns="91440" bIns="45720" rtlCol="0" anchor="ctr"/>
          <a:lstStyle>
            <a:lvl1pPr algn="l">
              <a:defRPr sz="1200">
                <a:solidFill>
                  <a:schemeClr val="bg2"/>
                </a:solidFill>
              </a:defRPr>
            </a:lvl1pPr>
          </a:lstStyle>
          <a:p>
            <a:pPr eaLnBrk="0" fontAlgn="base" hangingPunct="0">
              <a:spcBef>
                <a:spcPct val="0"/>
              </a:spcBef>
              <a:spcAft>
                <a:spcPct val="0"/>
              </a:spcAft>
              <a:defRPr/>
            </a:pPr>
            <a:endParaRPr lang="en-US" dirty="0">
              <a:solidFill>
                <a:srgbClr val="EEECE1"/>
              </a:solidFill>
              <a:latin typeface="Times New Roman" pitchFamily="18" charset="0"/>
            </a:endParaRPr>
          </a:p>
        </p:txBody>
      </p:sp>
    </p:spTree>
    <p:extLst>
      <p:ext uri="{BB962C8B-B14F-4D97-AF65-F5344CB8AC3E}">
        <p14:creationId xmlns:p14="http://schemas.microsoft.com/office/powerpoint/2010/main" val="7272708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71675" y="381000"/>
            <a:ext cx="7543800" cy="914400"/>
          </a:xfrm>
        </p:spPr>
        <p:txBody>
          <a:bodyPr>
            <a:normAutofit/>
          </a:bodyPr>
          <a:lstStyle/>
          <a:p>
            <a:r>
              <a:rPr lang="en-US" sz="4600" dirty="0"/>
              <a:t>UMC Inclusion Training</a:t>
            </a:r>
          </a:p>
        </p:txBody>
      </p:sp>
      <p:sp>
        <p:nvSpPr>
          <p:cNvPr id="6" name="Slide Number Placeholder 2"/>
          <p:cNvSpPr>
            <a:spLocks noGrp="1"/>
          </p:cNvSpPr>
          <p:nvPr>
            <p:ph type="sldNum" sz="quarter" idx="12"/>
          </p:nvPr>
        </p:nvSpPr>
        <p:spPr>
          <a:xfrm>
            <a:off x="10055788" y="5648960"/>
            <a:ext cx="548640" cy="396240"/>
          </a:xfrm>
        </p:spPr>
        <p:txBody>
          <a:bodyPr/>
          <a:lstStyle/>
          <a:p>
            <a:pPr>
              <a:defRPr/>
            </a:pPr>
            <a:fld id="{B7363ACF-A79A-4C69-98DA-9D28A72B237C}" type="slidenum">
              <a:rPr lang="en-US" smtClean="0"/>
              <a:pPr>
                <a:defRPr/>
              </a:pPr>
              <a:t>1</a:t>
            </a:fld>
            <a:endParaRPr lang="en-US" dirty="0"/>
          </a:p>
        </p:txBody>
      </p:sp>
      <p:pic>
        <p:nvPicPr>
          <p:cNvPr id="3" name="Picture 2"/>
          <p:cNvPicPr>
            <a:picLocks noChangeAspect="1"/>
          </p:cNvPicPr>
          <p:nvPr/>
        </p:nvPicPr>
        <p:blipFill>
          <a:blip r:embed="rId3"/>
          <a:stretch>
            <a:fillRect/>
          </a:stretch>
        </p:blipFill>
        <p:spPr>
          <a:xfrm>
            <a:off x="3048001" y="1371600"/>
            <a:ext cx="5915025" cy="5115488"/>
          </a:xfrm>
          <a:prstGeom prst="rect">
            <a:avLst/>
          </a:prstGeom>
          <a:ln>
            <a:noFill/>
          </a:ln>
          <a:effectLst>
            <a:softEdge rad="112500"/>
          </a:effectLst>
        </p:spPr>
      </p:pic>
    </p:spTree>
    <p:extLst>
      <p:ext uri="{BB962C8B-B14F-4D97-AF65-F5344CB8AC3E}">
        <p14:creationId xmlns:p14="http://schemas.microsoft.com/office/powerpoint/2010/main" val="17140009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UMC Patient Ethnicity</a:t>
            </a:r>
            <a:endParaRPr lang="en-US" dirty="0"/>
          </a:p>
        </p:txBody>
      </p:sp>
      <p:sp>
        <p:nvSpPr>
          <p:cNvPr id="3" name="Content Placeholder 2"/>
          <p:cNvSpPr>
            <a:spLocks noGrp="1"/>
          </p:cNvSpPr>
          <p:nvPr>
            <p:ph idx="1"/>
          </p:nvPr>
        </p:nvSpPr>
        <p:spPr>
          <a:xfrm>
            <a:off x="1905000" y="1371600"/>
            <a:ext cx="7620000" cy="4800600"/>
          </a:xfrm>
        </p:spPr>
        <p:txBody>
          <a:bodyPr/>
          <a:lstStyle/>
          <a:p>
            <a:pPr>
              <a:buNone/>
            </a:pPr>
            <a:r>
              <a:rPr lang="en-US" dirty="0" smtClean="0"/>
              <a:t>			            </a:t>
            </a:r>
            <a:r>
              <a:rPr lang="en-US" sz="3000" b="1" dirty="0">
                <a:solidFill>
                  <a:schemeClr val="tx2"/>
                </a:solidFill>
                <a:latin typeface="+mj-lt"/>
              </a:rPr>
              <a:t>2011	         2012           2013</a:t>
            </a:r>
          </a:p>
          <a:p>
            <a:pPr>
              <a:buNone/>
            </a:pPr>
            <a:r>
              <a:rPr lang="en-US" sz="2800" dirty="0"/>
              <a:t>White		 45%	           45%               46%</a:t>
            </a:r>
          </a:p>
          <a:p>
            <a:pPr>
              <a:buNone/>
            </a:pPr>
            <a:endParaRPr lang="en-US" sz="700" dirty="0"/>
          </a:p>
          <a:p>
            <a:pPr>
              <a:buNone/>
            </a:pPr>
            <a:r>
              <a:rPr lang="en-US" sz="2800" dirty="0"/>
              <a:t>Hispanic		 30%		30%               28%</a:t>
            </a:r>
          </a:p>
          <a:p>
            <a:pPr>
              <a:buNone/>
            </a:pPr>
            <a:endParaRPr lang="en-US" sz="700" dirty="0"/>
          </a:p>
          <a:p>
            <a:pPr>
              <a:buNone/>
            </a:pPr>
            <a:r>
              <a:rPr lang="en-US" sz="2800" dirty="0"/>
              <a:t>Black			 12%		12%               12%</a:t>
            </a:r>
          </a:p>
          <a:p>
            <a:pPr>
              <a:buNone/>
            </a:pPr>
            <a:endParaRPr lang="en-US" sz="700" dirty="0"/>
          </a:p>
          <a:p>
            <a:pPr>
              <a:buNone/>
            </a:pPr>
            <a:r>
              <a:rPr lang="en-US" sz="2800" dirty="0"/>
              <a:t>Other		 13%		13%               14%</a:t>
            </a:r>
          </a:p>
          <a:p>
            <a:pPr>
              <a:buNone/>
            </a:pPr>
            <a:endParaRPr lang="en-US" dirty="0"/>
          </a:p>
        </p:txBody>
      </p:sp>
      <p:sp>
        <p:nvSpPr>
          <p:cNvPr id="4" name="Slide Number Placeholder 2"/>
          <p:cNvSpPr>
            <a:spLocks noGrp="1"/>
          </p:cNvSpPr>
          <p:nvPr>
            <p:ph type="sldNum" sz="quarter" idx="12"/>
          </p:nvPr>
        </p:nvSpPr>
        <p:spPr>
          <a:xfrm>
            <a:off x="10055788" y="5648960"/>
            <a:ext cx="548640" cy="396240"/>
          </a:xfrm>
        </p:spPr>
        <p:txBody>
          <a:bodyPr/>
          <a:lstStyle/>
          <a:p>
            <a:pPr>
              <a:defRPr/>
            </a:pPr>
            <a:fld id="{B7363ACF-A79A-4C69-98DA-9D28A72B237C}" type="slidenum">
              <a:rPr lang="en-US" smtClean="0">
                <a:solidFill>
                  <a:prstClr val="white"/>
                </a:solidFill>
              </a:rPr>
              <a:pPr>
                <a:defRPr/>
              </a:pPr>
              <a:t>10</a:t>
            </a:fld>
            <a:endParaRPr lang="en-US" dirty="0">
              <a:solidFill>
                <a:prstClr val="white"/>
              </a:solidFill>
            </a:endParaRPr>
          </a:p>
        </p:txBody>
      </p:sp>
    </p:spTree>
    <p:extLst>
      <p:ext uri="{BB962C8B-B14F-4D97-AF65-F5344CB8AC3E}">
        <p14:creationId xmlns:p14="http://schemas.microsoft.com/office/powerpoint/2010/main" val="30373871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t>    What is culture?</a:t>
            </a:r>
            <a:endParaRPr lang="en-US" dirty="0"/>
          </a:p>
        </p:txBody>
      </p:sp>
      <p:sp>
        <p:nvSpPr>
          <p:cNvPr id="3" name="Content Placeholder 2"/>
          <p:cNvSpPr>
            <a:spLocks noGrp="1"/>
          </p:cNvSpPr>
          <p:nvPr>
            <p:ph idx="1"/>
          </p:nvPr>
        </p:nvSpPr>
        <p:spPr>
          <a:xfrm>
            <a:off x="1981200" y="1600200"/>
            <a:ext cx="7924800" cy="1371600"/>
          </a:xfrm>
        </p:spPr>
        <p:txBody>
          <a:bodyPr>
            <a:normAutofit/>
          </a:bodyPr>
          <a:lstStyle/>
          <a:p>
            <a:pPr marL="114300" indent="0">
              <a:buNone/>
            </a:pPr>
            <a:r>
              <a:rPr lang="en-US" sz="2800" dirty="0"/>
              <a:t>A way of life of a given society, passed down from one generation to the next through learning and experience.</a:t>
            </a:r>
          </a:p>
          <a:p>
            <a:endParaRPr lang="en-US" dirty="0"/>
          </a:p>
        </p:txBody>
      </p:sp>
      <p:sp>
        <p:nvSpPr>
          <p:cNvPr id="5" name="Title 1"/>
          <p:cNvSpPr txBox="1">
            <a:spLocks/>
          </p:cNvSpPr>
          <p:nvPr/>
        </p:nvSpPr>
        <p:spPr>
          <a:xfrm>
            <a:off x="1893064" y="3124200"/>
            <a:ext cx="76200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fontAlgn="base">
              <a:spcAft>
                <a:spcPct val="0"/>
              </a:spcAft>
            </a:pPr>
            <a:r>
              <a:rPr lang="en-US">
                <a:solidFill>
                  <a:srgbClr val="1F497D"/>
                </a:solidFill>
              </a:rPr>
              <a:t>Organizational Culture</a:t>
            </a:r>
            <a:endParaRPr lang="en-US" dirty="0">
              <a:solidFill>
                <a:srgbClr val="1F497D"/>
              </a:solidFill>
            </a:endParaRPr>
          </a:p>
        </p:txBody>
      </p:sp>
      <p:sp>
        <p:nvSpPr>
          <p:cNvPr id="6" name="Slide Number Placeholder 2"/>
          <p:cNvSpPr>
            <a:spLocks noGrp="1"/>
          </p:cNvSpPr>
          <p:nvPr>
            <p:ph type="sldNum" sz="quarter" idx="12"/>
          </p:nvPr>
        </p:nvSpPr>
        <p:spPr>
          <a:xfrm>
            <a:off x="10055788" y="5648960"/>
            <a:ext cx="548640" cy="396240"/>
          </a:xfrm>
        </p:spPr>
        <p:txBody>
          <a:bodyPr/>
          <a:lstStyle/>
          <a:p>
            <a:pPr>
              <a:defRPr/>
            </a:pPr>
            <a:fld id="{B7363ACF-A79A-4C69-98DA-9D28A72B237C}" type="slidenum">
              <a:rPr lang="en-US" smtClean="0">
                <a:solidFill>
                  <a:prstClr val="white"/>
                </a:solidFill>
              </a:rPr>
              <a:pPr>
                <a:defRPr/>
              </a:pPr>
              <a:t>11</a:t>
            </a:fld>
            <a:endParaRPr lang="en-US" dirty="0">
              <a:solidFill>
                <a:prstClr val="white"/>
              </a:solidFill>
            </a:endParaRPr>
          </a:p>
        </p:txBody>
      </p:sp>
      <p:sp>
        <p:nvSpPr>
          <p:cNvPr id="7" name="Content Placeholder 2"/>
          <p:cNvSpPr txBox="1">
            <a:spLocks/>
          </p:cNvSpPr>
          <p:nvPr/>
        </p:nvSpPr>
        <p:spPr>
          <a:xfrm>
            <a:off x="1971675" y="4419600"/>
            <a:ext cx="7858125" cy="129540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fontAlgn="base">
              <a:spcAft>
                <a:spcPct val="0"/>
              </a:spcAft>
              <a:buClr>
                <a:srgbClr val="4F81BD"/>
              </a:buClr>
              <a:buNone/>
            </a:pPr>
            <a:r>
              <a:rPr lang="en-US" sz="2800" dirty="0">
                <a:solidFill>
                  <a:prstClr val="black"/>
                </a:solidFill>
              </a:rPr>
              <a:t>A collective behavior formed by values, visions, norms, and systems that include beliefs and habits.</a:t>
            </a:r>
          </a:p>
          <a:p>
            <a:pPr fontAlgn="base">
              <a:spcAft>
                <a:spcPct val="0"/>
              </a:spcAft>
              <a:buClr>
                <a:srgbClr val="4F81BD"/>
              </a:buClr>
            </a:pPr>
            <a:endParaRPr lang="en-US" dirty="0">
              <a:solidFill>
                <a:prstClr val="black"/>
              </a:solidFill>
            </a:endParaRPr>
          </a:p>
        </p:txBody>
      </p:sp>
    </p:spTree>
    <p:extLst>
      <p:ext uri="{BB962C8B-B14F-4D97-AF65-F5344CB8AC3E}">
        <p14:creationId xmlns:p14="http://schemas.microsoft.com/office/powerpoint/2010/main" val="3364550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Culture Is: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The way of life for a group of people; every group develops its    own culture over time.</a:t>
            </a:r>
          </a:p>
          <a:p>
            <a:pPr marL="0" indent="0">
              <a:buNone/>
            </a:pPr>
            <a:endParaRPr lang="en-US" dirty="0" smtClean="0"/>
          </a:p>
          <a:p>
            <a:pPr marL="0" indent="0">
              <a:buNone/>
            </a:pPr>
            <a:r>
              <a:rPr lang="en-US" dirty="0" smtClean="0"/>
              <a:t>A set of rules both written and unwritten, by which people live.</a:t>
            </a:r>
          </a:p>
          <a:p>
            <a:pPr marL="0" indent="0">
              <a:buNone/>
            </a:pPr>
            <a:endParaRPr lang="en-US" dirty="0" smtClean="0"/>
          </a:p>
          <a:p>
            <a:pPr marL="0" indent="0">
              <a:buNone/>
            </a:pPr>
            <a:r>
              <a:rPr lang="en-US" dirty="0" smtClean="0"/>
              <a:t>We are often not aware of the influence of our own culture until we leave it and become immersed in another culture.</a:t>
            </a:r>
          </a:p>
          <a:p>
            <a:pPr marL="0" indent="0">
              <a:buNone/>
            </a:pPr>
            <a:endParaRPr lang="en-US" dirty="0" smtClean="0"/>
          </a:p>
          <a:p>
            <a:pPr marL="0" indent="0">
              <a:buNone/>
            </a:pPr>
            <a:r>
              <a:rPr lang="en-US" dirty="0" smtClean="0"/>
              <a:t>Culture is learned.</a:t>
            </a:r>
          </a:p>
          <a:p>
            <a:pPr marL="0" indent="0">
              <a:buNone/>
            </a:pPr>
            <a:endParaRPr lang="en-US" dirty="0" smtClean="0"/>
          </a:p>
          <a:p>
            <a:pPr marL="0" indent="0">
              <a:buNone/>
            </a:pPr>
            <a:r>
              <a:rPr lang="en-US" dirty="0" smtClean="0"/>
              <a:t>Culture is complex.</a:t>
            </a:r>
            <a:endParaRPr lang="en-US" dirty="0"/>
          </a:p>
        </p:txBody>
      </p:sp>
      <p:sp>
        <p:nvSpPr>
          <p:cNvPr id="4" name="Slide Number Placeholder 2"/>
          <p:cNvSpPr>
            <a:spLocks noGrp="1"/>
          </p:cNvSpPr>
          <p:nvPr>
            <p:ph type="sldNum" sz="quarter" idx="12"/>
          </p:nvPr>
        </p:nvSpPr>
        <p:spPr>
          <a:xfrm>
            <a:off x="10055788" y="5648960"/>
            <a:ext cx="548640" cy="396240"/>
          </a:xfrm>
        </p:spPr>
        <p:txBody>
          <a:bodyPr/>
          <a:lstStyle/>
          <a:p>
            <a:pPr>
              <a:defRPr/>
            </a:pPr>
            <a:fld id="{B7363ACF-A79A-4C69-98DA-9D28A72B237C}" type="slidenum">
              <a:rPr lang="en-US" smtClean="0">
                <a:solidFill>
                  <a:prstClr val="white"/>
                </a:solidFill>
              </a:rPr>
              <a:pPr>
                <a:defRPr/>
              </a:pPr>
              <a:t>12</a:t>
            </a:fld>
            <a:endParaRPr lang="en-US" dirty="0">
              <a:solidFill>
                <a:prstClr val="white"/>
              </a:solidFill>
            </a:endParaRPr>
          </a:p>
        </p:txBody>
      </p:sp>
    </p:spTree>
    <p:extLst>
      <p:ext uri="{BB962C8B-B14F-4D97-AF65-F5344CB8AC3E}">
        <p14:creationId xmlns:p14="http://schemas.microsoft.com/office/powerpoint/2010/main" val="17891543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Appreciating Different Cultures</a:t>
            </a:r>
            <a:endParaRPr lang="en-US" dirty="0"/>
          </a:p>
        </p:txBody>
      </p:sp>
      <p:sp>
        <p:nvSpPr>
          <p:cNvPr id="3" name="Content Placeholder 2"/>
          <p:cNvSpPr>
            <a:spLocks noGrp="1"/>
          </p:cNvSpPr>
          <p:nvPr>
            <p:ph idx="1"/>
          </p:nvPr>
        </p:nvSpPr>
        <p:spPr>
          <a:xfrm>
            <a:off x="1676400" y="1600200"/>
            <a:ext cx="8001000" cy="1524000"/>
          </a:xfrm>
        </p:spPr>
        <p:txBody>
          <a:bodyPr>
            <a:normAutofit fontScale="92500"/>
          </a:bodyPr>
          <a:lstStyle/>
          <a:p>
            <a:pPr>
              <a:buNone/>
            </a:pPr>
            <a:r>
              <a:rPr lang="en-US" dirty="0" smtClean="0"/>
              <a:t>    </a:t>
            </a:r>
            <a:r>
              <a:rPr lang="en-US" sz="3000" dirty="0"/>
              <a:t>UMC has become more diverse and better understanding and acceptance of different cultures is important to the success of our organization.</a:t>
            </a:r>
          </a:p>
        </p:txBody>
      </p:sp>
      <p:sp>
        <p:nvSpPr>
          <p:cNvPr id="4" name="Slide Number Placeholder 2"/>
          <p:cNvSpPr>
            <a:spLocks noGrp="1"/>
          </p:cNvSpPr>
          <p:nvPr>
            <p:ph type="sldNum" sz="quarter" idx="12"/>
          </p:nvPr>
        </p:nvSpPr>
        <p:spPr>
          <a:xfrm>
            <a:off x="10055788" y="5648960"/>
            <a:ext cx="548640" cy="396240"/>
          </a:xfrm>
        </p:spPr>
        <p:txBody>
          <a:bodyPr/>
          <a:lstStyle/>
          <a:p>
            <a:pPr>
              <a:defRPr/>
            </a:pPr>
            <a:fld id="{B7363ACF-A79A-4C69-98DA-9D28A72B237C}" type="slidenum">
              <a:rPr lang="en-US" smtClean="0">
                <a:solidFill>
                  <a:prstClr val="white"/>
                </a:solidFill>
              </a:rPr>
              <a:pPr>
                <a:defRPr/>
              </a:pPr>
              <a:t>13</a:t>
            </a:fld>
            <a:endParaRPr lang="en-US" dirty="0">
              <a:solidFill>
                <a:prstClr val="white"/>
              </a:solidFill>
            </a:endParaRPr>
          </a:p>
        </p:txBody>
      </p:sp>
      <p:sp>
        <p:nvSpPr>
          <p:cNvPr id="5" name="Title 1"/>
          <p:cNvSpPr txBox="1">
            <a:spLocks/>
          </p:cNvSpPr>
          <p:nvPr/>
        </p:nvSpPr>
        <p:spPr>
          <a:xfrm>
            <a:off x="1981200" y="3352800"/>
            <a:ext cx="76200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fontAlgn="base">
              <a:spcAft>
                <a:spcPct val="0"/>
              </a:spcAft>
            </a:pPr>
            <a:r>
              <a:rPr lang="en-US">
                <a:solidFill>
                  <a:srgbClr val="1F497D"/>
                </a:solidFill>
              </a:rPr>
              <a:t>Stereotypes</a:t>
            </a:r>
            <a:endParaRPr lang="en-US" dirty="0">
              <a:solidFill>
                <a:srgbClr val="1F497D"/>
              </a:solidFill>
            </a:endParaRPr>
          </a:p>
        </p:txBody>
      </p:sp>
      <p:sp>
        <p:nvSpPr>
          <p:cNvPr id="6" name="Content Placeholder 2"/>
          <p:cNvSpPr txBox="1">
            <a:spLocks/>
          </p:cNvSpPr>
          <p:nvPr/>
        </p:nvSpPr>
        <p:spPr>
          <a:xfrm>
            <a:off x="1676400" y="4648200"/>
            <a:ext cx="8001000" cy="152400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fontAlgn="base">
              <a:spcAft>
                <a:spcPct val="0"/>
              </a:spcAft>
              <a:buClr>
                <a:srgbClr val="4F81BD"/>
              </a:buClr>
              <a:buFont typeface="Arial" pitchFamily="34" charset="0"/>
              <a:buNone/>
            </a:pPr>
            <a:r>
              <a:rPr lang="en-US" dirty="0">
                <a:solidFill>
                  <a:prstClr val="black"/>
                </a:solidFill>
              </a:rPr>
              <a:t>    </a:t>
            </a:r>
            <a:r>
              <a:rPr lang="en-US" sz="2800" dirty="0">
                <a:solidFill>
                  <a:prstClr val="black"/>
                </a:solidFill>
              </a:rPr>
              <a:t>Creating an inclusive workplace requires increasing our own awareness of stereotyping and CHOOSING NOT TO ACT ON OUR STEREOTYPES.</a:t>
            </a:r>
          </a:p>
        </p:txBody>
      </p:sp>
    </p:spTree>
    <p:extLst>
      <p:ext uri="{BB962C8B-B14F-4D97-AF65-F5344CB8AC3E}">
        <p14:creationId xmlns:p14="http://schemas.microsoft.com/office/powerpoint/2010/main" val="28538702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What is Stereotyping?</a:t>
            </a:r>
            <a:endParaRPr lang="en-US" dirty="0"/>
          </a:p>
        </p:txBody>
      </p:sp>
      <p:sp>
        <p:nvSpPr>
          <p:cNvPr id="3" name="Content Placeholder 2"/>
          <p:cNvSpPr>
            <a:spLocks noGrp="1"/>
          </p:cNvSpPr>
          <p:nvPr>
            <p:ph idx="1"/>
          </p:nvPr>
        </p:nvSpPr>
        <p:spPr>
          <a:xfrm>
            <a:off x="1676400" y="1524000"/>
            <a:ext cx="4800600" cy="4800600"/>
          </a:xfrm>
        </p:spPr>
        <p:txBody>
          <a:bodyPr/>
          <a:lstStyle/>
          <a:p>
            <a:pPr>
              <a:buNone/>
            </a:pPr>
            <a:r>
              <a:rPr lang="en-US" i="1" dirty="0" smtClean="0"/>
              <a:t>    </a:t>
            </a:r>
            <a:r>
              <a:rPr lang="en-US" sz="2400" i="1" dirty="0"/>
              <a:t>A stereotype is usually an idea or assumption that a person has about an entire group, and therefore, to  any individual that may belong to that group, often relating to gender, age, ethnicity, physical appearance, or characteristics that can be grouped together. They are usually negative and offensive.</a:t>
            </a:r>
            <a:endParaRPr lang="en-US" sz="2400" dirty="0"/>
          </a:p>
          <a:p>
            <a:endParaRPr lang="en-US" dirty="0"/>
          </a:p>
        </p:txBody>
      </p:sp>
      <p:sp>
        <p:nvSpPr>
          <p:cNvPr id="4" name="Slide Number Placeholder 2"/>
          <p:cNvSpPr>
            <a:spLocks noGrp="1"/>
          </p:cNvSpPr>
          <p:nvPr>
            <p:ph type="sldNum" sz="quarter" idx="12"/>
          </p:nvPr>
        </p:nvSpPr>
        <p:spPr>
          <a:xfrm>
            <a:off x="10055788" y="5648960"/>
            <a:ext cx="548640" cy="396240"/>
          </a:xfrm>
        </p:spPr>
        <p:txBody>
          <a:bodyPr/>
          <a:lstStyle/>
          <a:p>
            <a:pPr>
              <a:defRPr/>
            </a:pPr>
            <a:fld id="{B7363ACF-A79A-4C69-98DA-9D28A72B237C}" type="slidenum">
              <a:rPr lang="en-US" smtClean="0">
                <a:solidFill>
                  <a:prstClr val="white"/>
                </a:solidFill>
              </a:rPr>
              <a:pPr>
                <a:defRPr/>
              </a:pPr>
              <a:t>14</a:t>
            </a:fld>
            <a:endParaRPr lang="en-US" dirty="0">
              <a:solidFill>
                <a:prstClr val="white"/>
              </a:solidFill>
            </a:endParaRPr>
          </a:p>
        </p:txBody>
      </p:sp>
      <p:pic>
        <p:nvPicPr>
          <p:cNvPr id="7" name="Picture 6"/>
          <p:cNvPicPr>
            <a:picLocks noChangeAspect="1"/>
          </p:cNvPicPr>
          <p:nvPr/>
        </p:nvPicPr>
        <p:blipFill>
          <a:blip r:embed="rId2"/>
          <a:stretch>
            <a:fillRect/>
          </a:stretch>
        </p:blipFill>
        <p:spPr>
          <a:xfrm>
            <a:off x="6415321" y="1524000"/>
            <a:ext cx="4455880" cy="5103446"/>
          </a:xfrm>
          <a:prstGeom prst="rect">
            <a:avLst/>
          </a:prstGeom>
        </p:spPr>
      </p:pic>
    </p:spTree>
    <p:extLst>
      <p:ext uri="{BB962C8B-B14F-4D97-AF65-F5344CB8AC3E}">
        <p14:creationId xmlns:p14="http://schemas.microsoft.com/office/powerpoint/2010/main" val="33977289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Common Stereotypes</a:t>
            </a:r>
            <a:endParaRPr lang="en-US" dirty="0"/>
          </a:p>
        </p:txBody>
      </p:sp>
      <p:sp>
        <p:nvSpPr>
          <p:cNvPr id="3" name="Content Placeholder 2"/>
          <p:cNvSpPr>
            <a:spLocks noGrp="1"/>
          </p:cNvSpPr>
          <p:nvPr>
            <p:ph idx="1"/>
          </p:nvPr>
        </p:nvSpPr>
        <p:spPr>
          <a:xfrm>
            <a:off x="1981200" y="1600200"/>
            <a:ext cx="7620000" cy="5029200"/>
          </a:xfrm>
        </p:spPr>
        <p:txBody>
          <a:bodyPr>
            <a:normAutofit/>
          </a:bodyPr>
          <a:lstStyle/>
          <a:p>
            <a:pPr>
              <a:buNone/>
            </a:pPr>
            <a:r>
              <a:rPr lang="en-US" sz="2400" dirty="0"/>
              <a:t>Teenagers are lazy.</a:t>
            </a:r>
          </a:p>
          <a:p>
            <a:pPr>
              <a:buNone/>
            </a:pPr>
            <a:r>
              <a:rPr lang="en-US" sz="2400" dirty="0"/>
              <a:t>All Asian-Americans are good in math.</a:t>
            </a:r>
          </a:p>
          <a:p>
            <a:pPr>
              <a:buNone/>
            </a:pPr>
            <a:r>
              <a:rPr lang="en-US" sz="2400" dirty="0"/>
              <a:t>You know how women are.</a:t>
            </a:r>
          </a:p>
          <a:p>
            <a:pPr>
              <a:buNone/>
            </a:pPr>
            <a:r>
              <a:rPr lang="en-US" sz="2400" dirty="0"/>
              <a:t>She’s a dumb blonde.</a:t>
            </a:r>
          </a:p>
          <a:p>
            <a:pPr>
              <a:buNone/>
            </a:pPr>
            <a:r>
              <a:rPr lang="en-US" sz="2400" dirty="0"/>
              <a:t>He’s really sensitive for a man. </a:t>
            </a:r>
          </a:p>
          <a:p>
            <a:pPr>
              <a:buNone/>
            </a:pPr>
            <a:r>
              <a:rPr lang="en-US" sz="2400" dirty="0"/>
              <a:t>You’re not like other Jewish people. </a:t>
            </a:r>
          </a:p>
          <a:p>
            <a:pPr>
              <a:buNone/>
            </a:pPr>
            <a:r>
              <a:rPr lang="en-US" sz="2400" dirty="0"/>
              <a:t>Old people shouldn’t behave like that.</a:t>
            </a:r>
          </a:p>
          <a:p>
            <a:pPr>
              <a:buNone/>
            </a:pPr>
            <a:r>
              <a:rPr lang="en-US" sz="2400" dirty="0"/>
              <a:t>Brazilians are rude and pushy.  </a:t>
            </a:r>
          </a:p>
          <a:p>
            <a:pPr>
              <a:buNone/>
            </a:pPr>
            <a:r>
              <a:rPr lang="en-US" sz="2400" dirty="0"/>
              <a:t>Americans are shallow.</a:t>
            </a:r>
          </a:p>
          <a:p>
            <a:pPr>
              <a:buNone/>
            </a:pPr>
            <a:r>
              <a:rPr lang="en-US" sz="2400" dirty="0"/>
              <a:t>Sam, what do gay men think about this?</a:t>
            </a:r>
          </a:p>
          <a:p>
            <a:pPr>
              <a:buNone/>
            </a:pPr>
            <a:r>
              <a:rPr lang="en-US" sz="2400" dirty="0"/>
              <a:t>He’s Muslim so he must be a terrorist.</a:t>
            </a:r>
          </a:p>
          <a:p>
            <a:pPr>
              <a:buNone/>
            </a:pPr>
            <a:endParaRPr lang="en-US" sz="2800" dirty="0"/>
          </a:p>
        </p:txBody>
      </p:sp>
      <p:sp>
        <p:nvSpPr>
          <p:cNvPr id="4" name="Slide Number Placeholder 2"/>
          <p:cNvSpPr>
            <a:spLocks noGrp="1"/>
          </p:cNvSpPr>
          <p:nvPr>
            <p:ph type="sldNum" sz="quarter" idx="12"/>
          </p:nvPr>
        </p:nvSpPr>
        <p:spPr>
          <a:xfrm>
            <a:off x="10055788" y="5648960"/>
            <a:ext cx="548640" cy="396240"/>
          </a:xfrm>
        </p:spPr>
        <p:txBody>
          <a:bodyPr/>
          <a:lstStyle/>
          <a:p>
            <a:pPr>
              <a:defRPr/>
            </a:pPr>
            <a:fld id="{B7363ACF-A79A-4C69-98DA-9D28A72B237C}" type="slidenum">
              <a:rPr lang="en-US" smtClean="0">
                <a:solidFill>
                  <a:prstClr val="white"/>
                </a:solidFill>
              </a:rPr>
              <a:pPr>
                <a:defRPr/>
              </a:pPr>
              <a:t>15</a:t>
            </a:fld>
            <a:endParaRPr lang="en-US" dirty="0">
              <a:solidFill>
                <a:prstClr val="white"/>
              </a:solidFill>
            </a:endParaRPr>
          </a:p>
        </p:txBody>
      </p:sp>
    </p:spTree>
    <p:extLst>
      <p:ext uri="{BB962C8B-B14F-4D97-AF65-F5344CB8AC3E}">
        <p14:creationId xmlns:p14="http://schemas.microsoft.com/office/powerpoint/2010/main" val="1825850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Steps to Move Past Stereotypes</a:t>
            </a:r>
            <a:endParaRPr lang="en-US" dirty="0"/>
          </a:p>
        </p:txBody>
      </p:sp>
      <p:sp>
        <p:nvSpPr>
          <p:cNvPr id="3" name="Content Placeholder 2"/>
          <p:cNvSpPr>
            <a:spLocks noGrp="1"/>
          </p:cNvSpPr>
          <p:nvPr>
            <p:ph idx="1"/>
          </p:nvPr>
        </p:nvSpPr>
        <p:spPr/>
        <p:txBody>
          <a:bodyPr>
            <a:normAutofit/>
          </a:bodyPr>
          <a:lstStyle/>
          <a:p>
            <a:pPr marL="571500" indent="-457200">
              <a:buFont typeface="+mj-lt"/>
              <a:buAutoNum type="arabicPeriod"/>
            </a:pPr>
            <a:r>
              <a:rPr lang="en-US" sz="2400" dirty="0"/>
              <a:t>Acknowledge that they exist.</a:t>
            </a:r>
          </a:p>
          <a:p>
            <a:pPr marL="571500" indent="-457200">
              <a:buFont typeface="+mj-lt"/>
              <a:buAutoNum type="arabicPeriod"/>
            </a:pPr>
            <a:endParaRPr lang="en-US" sz="2400" dirty="0"/>
          </a:p>
          <a:p>
            <a:pPr marL="571500" indent="-457200">
              <a:buFont typeface="+mj-lt"/>
              <a:buAutoNum type="arabicPeriod"/>
            </a:pPr>
            <a:r>
              <a:rPr lang="en-US" sz="2400" dirty="0"/>
              <a:t>Identify any that you’ve internalized; recognize stereotypical thoughts when they occur.</a:t>
            </a:r>
          </a:p>
          <a:p>
            <a:pPr marL="571500" indent="-457200">
              <a:buFont typeface="+mj-lt"/>
              <a:buAutoNum type="arabicPeriod"/>
            </a:pPr>
            <a:endParaRPr lang="en-US" sz="2400" dirty="0"/>
          </a:p>
          <a:p>
            <a:pPr marL="571500" indent="-457200">
              <a:buFont typeface="+mj-lt"/>
              <a:buAutoNum type="arabicPeriod"/>
            </a:pPr>
            <a:r>
              <a:rPr lang="en-US" sz="2400" dirty="0"/>
              <a:t>Pause and take a second look.</a:t>
            </a:r>
          </a:p>
          <a:p>
            <a:pPr marL="571500" indent="-457200">
              <a:buFont typeface="+mj-lt"/>
              <a:buAutoNum type="arabicPeriod"/>
            </a:pPr>
            <a:endParaRPr lang="en-US" sz="2400" dirty="0"/>
          </a:p>
          <a:p>
            <a:pPr marL="571500" indent="-457200">
              <a:buFont typeface="+mj-lt"/>
              <a:buAutoNum type="arabicPeriod"/>
            </a:pPr>
            <a:r>
              <a:rPr lang="en-US" sz="2400" dirty="0"/>
              <a:t>Remove judgment; describe behavior.</a:t>
            </a:r>
          </a:p>
          <a:p>
            <a:pPr marL="571500" indent="-457200">
              <a:buFont typeface="+mj-lt"/>
              <a:buAutoNum type="arabicPeriod"/>
            </a:pPr>
            <a:endParaRPr lang="en-US" sz="2400" dirty="0"/>
          </a:p>
          <a:p>
            <a:pPr marL="571500" indent="-457200">
              <a:buFont typeface="+mj-lt"/>
              <a:buAutoNum type="arabicPeriod"/>
            </a:pPr>
            <a:r>
              <a:rPr lang="en-US" sz="2400" dirty="0"/>
              <a:t>Learn more about the individual or group being stereotyped; choose behavior that enhances relationships.</a:t>
            </a:r>
          </a:p>
          <a:p>
            <a:pPr marL="571500" indent="-457200">
              <a:buFont typeface="+mj-lt"/>
              <a:buAutoNum type="arabicPeriod"/>
            </a:pPr>
            <a:endParaRPr lang="en-US" sz="2400" dirty="0"/>
          </a:p>
          <a:p>
            <a:pPr marL="571500" indent="-457200">
              <a:buFont typeface="+mj-lt"/>
              <a:buAutoNum type="arabicPeriod"/>
            </a:pPr>
            <a:endParaRPr lang="en-US" dirty="0"/>
          </a:p>
        </p:txBody>
      </p:sp>
      <p:sp>
        <p:nvSpPr>
          <p:cNvPr id="4" name="Slide Number Placeholder 3"/>
          <p:cNvSpPr>
            <a:spLocks noGrp="1"/>
          </p:cNvSpPr>
          <p:nvPr>
            <p:ph type="sldNum" sz="quarter" idx="12"/>
          </p:nvPr>
        </p:nvSpPr>
        <p:spPr/>
        <p:txBody>
          <a:bodyPr/>
          <a:lstStyle/>
          <a:p>
            <a:pPr>
              <a:defRPr/>
            </a:pPr>
            <a:fld id="{A2E31703-80E1-4CD6-8BDE-158A60C066C7}" type="slidenum">
              <a:rPr lang="en-US" smtClean="0"/>
              <a:pPr>
                <a:defRPr/>
              </a:pPr>
              <a:t>16</a:t>
            </a:fld>
            <a:endParaRPr lang="en-US" dirty="0"/>
          </a:p>
        </p:txBody>
      </p:sp>
    </p:spTree>
    <p:extLst>
      <p:ext uri="{BB962C8B-B14F-4D97-AF65-F5344CB8AC3E}">
        <p14:creationId xmlns:p14="http://schemas.microsoft.com/office/powerpoint/2010/main" val="39338641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Inclusive Environment</a:t>
            </a:r>
            <a:endParaRPr lang="en-US" dirty="0"/>
          </a:p>
        </p:txBody>
      </p:sp>
      <p:sp>
        <p:nvSpPr>
          <p:cNvPr id="4" name="Slide Number Placeholder 2"/>
          <p:cNvSpPr>
            <a:spLocks noGrp="1"/>
          </p:cNvSpPr>
          <p:nvPr>
            <p:ph type="sldNum" sz="quarter" idx="12"/>
          </p:nvPr>
        </p:nvSpPr>
        <p:spPr>
          <a:xfrm>
            <a:off x="10055788" y="5648960"/>
            <a:ext cx="548640" cy="396240"/>
          </a:xfrm>
        </p:spPr>
        <p:txBody>
          <a:bodyPr/>
          <a:lstStyle/>
          <a:p>
            <a:pPr>
              <a:defRPr/>
            </a:pPr>
            <a:fld id="{B7363ACF-A79A-4C69-98DA-9D28A72B237C}" type="slidenum">
              <a:rPr lang="en-US" smtClean="0">
                <a:solidFill>
                  <a:prstClr val="white"/>
                </a:solidFill>
              </a:rPr>
              <a:pPr>
                <a:defRPr/>
              </a:pPr>
              <a:t>17</a:t>
            </a:fld>
            <a:endParaRPr lang="en-US" dirty="0">
              <a:solidFill>
                <a:prstClr val="white"/>
              </a:solidFill>
            </a:endParaRPr>
          </a:p>
        </p:txBody>
      </p:sp>
      <p:sp>
        <p:nvSpPr>
          <p:cNvPr id="5" name="Content Placeholder 2"/>
          <p:cNvSpPr txBox="1">
            <a:spLocks/>
          </p:cNvSpPr>
          <p:nvPr/>
        </p:nvSpPr>
        <p:spPr>
          <a:xfrm>
            <a:off x="1828800" y="1295401"/>
            <a:ext cx="8077200" cy="228600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fontAlgn="base">
              <a:spcAft>
                <a:spcPct val="0"/>
              </a:spcAft>
              <a:buClr>
                <a:srgbClr val="4F81BD"/>
              </a:buClr>
              <a:buFont typeface="Arial" pitchFamily="34" charset="0"/>
              <a:buNone/>
            </a:pPr>
            <a:r>
              <a:rPr lang="en-US" dirty="0">
                <a:solidFill>
                  <a:prstClr val="black"/>
                </a:solidFill>
              </a:rPr>
              <a:t>We all have a role in building an inclusive environment. Creating a</a:t>
            </a:r>
          </a:p>
          <a:p>
            <a:pPr fontAlgn="base">
              <a:spcAft>
                <a:spcPct val="0"/>
              </a:spcAft>
              <a:buClr>
                <a:srgbClr val="4F81BD"/>
              </a:buClr>
              <a:buFont typeface="Arial" pitchFamily="34" charset="0"/>
              <a:buNone/>
            </a:pPr>
            <a:r>
              <a:rPr lang="en-US" dirty="0">
                <a:solidFill>
                  <a:prstClr val="black"/>
                </a:solidFill>
              </a:rPr>
              <a:t>respectful, productive workplace depends upon your commitment</a:t>
            </a:r>
          </a:p>
          <a:p>
            <a:pPr fontAlgn="base">
              <a:spcAft>
                <a:spcPct val="0"/>
              </a:spcAft>
              <a:buClr>
                <a:srgbClr val="4F81BD"/>
              </a:buClr>
              <a:buFont typeface="Arial" pitchFamily="34" charset="0"/>
              <a:buNone/>
            </a:pPr>
            <a:r>
              <a:rPr lang="en-US" dirty="0">
                <a:solidFill>
                  <a:prstClr val="black"/>
                </a:solidFill>
              </a:rPr>
              <a:t>and involvement.</a:t>
            </a:r>
          </a:p>
          <a:p>
            <a:pPr fontAlgn="base">
              <a:spcAft>
                <a:spcPct val="0"/>
              </a:spcAft>
              <a:buClr>
                <a:srgbClr val="4F81BD"/>
              </a:buClr>
              <a:buFont typeface="Arial" pitchFamily="34" charset="0"/>
              <a:buNone/>
            </a:pPr>
            <a:endParaRPr lang="en-US" sz="800" dirty="0">
              <a:solidFill>
                <a:prstClr val="black"/>
              </a:solidFill>
            </a:endParaRPr>
          </a:p>
          <a:p>
            <a:pPr fontAlgn="base">
              <a:spcAft>
                <a:spcPct val="0"/>
              </a:spcAft>
              <a:buClr>
                <a:srgbClr val="4F81BD"/>
              </a:buClr>
              <a:buFont typeface="Arial" pitchFamily="34" charset="0"/>
              <a:buNone/>
            </a:pPr>
            <a:r>
              <a:rPr lang="en-US" dirty="0">
                <a:solidFill>
                  <a:prstClr val="black"/>
                </a:solidFill>
              </a:rPr>
              <a:t>Its up to each of us to increase our knowledge and recognize the</a:t>
            </a:r>
          </a:p>
          <a:p>
            <a:pPr fontAlgn="base">
              <a:spcAft>
                <a:spcPct val="0"/>
              </a:spcAft>
              <a:buClr>
                <a:srgbClr val="4F81BD"/>
              </a:buClr>
              <a:buFont typeface="Arial" pitchFamily="34" charset="0"/>
              <a:buNone/>
            </a:pPr>
            <a:r>
              <a:rPr lang="en-US" dirty="0">
                <a:solidFill>
                  <a:prstClr val="black"/>
                </a:solidFill>
              </a:rPr>
              <a:t>value of the different cultures here at UMC.</a:t>
            </a:r>
          </a:p>
        </p:txBody>
      </p:sp>
      <p:sp>
        <p:nvSpPr>
          <p:cNvPr id="7" name="Title 1"/>
          <p:cNvSpPr txBox="1">
            <a:spLocks/>
          </p:cNvSpPr>
          <p:nvPr/>
        </p:nvSpPr>
        <p:spPr>
          <a:xfrm>
            <a:off x="1847850" y="3429000"/>
            <a:ext cx="76200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fontAlgn="base">
              <a:spcAft>
                <a:spcPct val="0"/>
              </a:spcAft>
            </a:pPr>
            <a:r>
              <a:rPr lang="en-US" dirty="0">
                <a:solidFill>
                  <a:srgbClr val="1F497D"/>
                </a:solidFill>
              </a:rPr>
              <a:t>Diversity and Inclusive Culture</a:t>
            </a:r>
          </a:p>
        </p:txBody>
      </p:sp>
      <p:sp>
        <p:nvSpPr>
          <p:cNvPr id="8" name="Content Placeholder 2"/>
          <p:cNvSpPr>
            <a:spLocks noGrp="1"/>
          </p:cNvSpPr>
          <p:nvPr>
            <p:ph idx="1"/>
          </p:nvPr>
        </p:nvSpPr>
        <p:spPr>
          <a:xfrm>
            <a:off x="1828800" y="4543425"/>
            <a:ext cx="7734300" cy="1828800"/>
          </a:xfrm>
        </p:spPr>
        <p:txBody>
          <a:bodyPr/>
          <a:lstStyle/>
          <a:p>
            <a:pPr>
              <a:buNone/>
            </a:pPr>
            <a:r>
              <a:rPr lang="en-US" dirty="0" smtClean="0"/>
              <a:t>Our goal is to foster productive and respectful relationships with</a:t>
            </a:r>
          </a:p>
          <a:p>
            <a:pPr>
              <a:buNone/>
            </a:pPr>
            <a:r>
              <a:rPr lang="en-US" dirty="0" smtClean="0"/>
              <a:t>all UMC co-workers and customers, whether we perceive them</a:t>
            </a:r>
          </a:p>
          <a:p>
            <a:pPr>
              <a:buNone/>
            </a:pPr>
            <a:r>
              <a:rPr lang="en-US" dirty="0" smtClean="0"/>
              <a:t>as similar to or different than ourselves.</a:t>
            </a:r>
          </a:p>
          <a:p>
            <a:pPr>
              <a:buNone/>
            </a:pPr>
            <a:endParaRPr lang="en-US" dirty="0" smtClean="0"/>
          </a:p>
          <a:p>
            <a:pPr>
              <a:buNone/>
            </a:pPr>
            <a:endParaRPr lang="en-US" dirty="0"/>
          </a:p>
        </p:txBody>
      </p:sp>
    </p:spTree>
    <p:extLst>
      <p:ext uri="{BB962C8B-B14F-4D97-AF65-F5344CB8AC3E}">
        <p14:creationId xmlns:p14="http://schemas.microsoft.com/office/powerpoint/2010/main" val="37959203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Resources</a:t>
            </a:r>
            <a:endParaRPr lang="en-US" dirty="0"/>
          </a:p>
        </p:txBody>
      </p:sp>
      <p:sp>
        <p:nvSpPr>
          <p:cNvPr id="3" name="Content Placeholder 2"/>
          <p:cNvSpPr>
            <a:spLocks noGrp="1"/>
          </p:cNvSpPr>
          <p:nvPr>
            <p:ph idx="1"/>
          </p:nvPr>
        </p:nvSpPr>
        <p:spPr/>
        <p:txBody>
          <a:bodyPr>
            <a:normAutofit/>
          </a:bodyPr>
          <a:lstStyle/>
          <a:p>
            <a:pPr marL="114300" indent="0">
              <a:buNone/>
            </a:pPr>
            <a:r>
              <a:rPr lang="en-US" dirty="0" smtClean="0"/>
              <a:t>Documented completion of staff orientation specific to sensitivity to cultural diversity based on their jobs, duties and responsibilities.</a:t>
            </a:r>
          </a:p>
          <a:p>
            <a:pPr marL="114300" indent="0">
              <a:buNone/>
            </a:pPr>
            <a:endParaRPr lang="en-US" dirty="0" smtClean="0"/>
          </a:p>
          <a:p>
            <a:pPr marL="114300" indent="0">
              <a:buNone/>
            </a:pPr>
            <a:r>
              <a:rPr lang="en-US" dirty="0"/>
              <a:t>S</a:t>
            </a:r>
            <a:r>
              <a:rPr lang="en-US" dirty="0" smtClean="0"/>
              <a:t>taff education to P&amp;PS specific to patient communication and cultural health beliefs P&amp;Ps.</a:t>
            </a:r>
          </a:p>
          <a:p>
            <a:pPr marL="114300" indent="0">
              <a:buNone/>
            </a:pPr>
            <a:endParaRPr lang="en-US" dirty="0" smtClean="0"/>
          </a:p>
          <a:p>
            <a:pPr marL="114300" indent="0">
              <a:buNone/>
            </a:pPr>
            <a:r>
              <a:rPr lang="en-US" dirty="0" smtClean="0"/>
              <a:t>Qualifications for language interpreters may be met through language proficiency assessment, education, training and experience. Untrained individuals including family members, friends, other patients or untrained bilingual staff should not be used. </a:t>
            </a:r>
          </a:p>
          <a:p>
            <a:endParaRPr lang="en-US" dirty="0" smtClean="0"/>
          </a:p>
        </p:txBody>
      </p:sp>
      <p:sp>
        <p:nvSpPr>
          <p:cNvPr id="4" name="Slide Number Placeholder 2"/>
          <p:cNvSpPr>
            <a:spLocks noGrp="1"/>
          </p:cNvSpPr>
          <p:nvPr>
            <p:ph type="sldNum" sz="quarter" idx="12"/>
          </p:nvPr>
        </p:nvSpPr>
        <p:spPr>
          <a:xfrm>
            <a:off x="10055788" y="5648960"/>
            <a:ext cx="548640" cy="396240"/>
          </a:xfrm>
        </p:spPr>
        <p:txBody>
          <a:bodyPr/>
          <a:lstStyle/>
          <a:p>
            <a:pPr>
              <a:defRPr/>
            </a:pPr>
            <a:fld id="{B7363ACF-A79A-4C69-98DA-9D28A72B237C}" type="slidenum">
              <a:rPr lang="en-US" smtClean="0">
                <a:solidFill>
                  <a:prstClr val="white"/>
                </a:solidFill>
              </a:rPr>
              <a:pPr>
                <a:defRPr/>
              </a:pPr>
              <a:t>18</a:t>
            </a:fld>
            <a:endParaRPr lang="en-US" dirty="0">
              <a:solidFill>
                <a:prstClr val="white"/>
              </a:solidFill>
            </a:endParaRPr>
          </a:p>
        </p:txBody>
      </p:sp>
    </p:spTree>
    <p:extLst>
      <p:ext uri="{BB962C8B-B14F-4D97-AF65-F5344CB8AC3E}">
        <p14:creationId xmlns:p14="http://schemas.microsoft.com/office/powerpoint/2010/main" val="4766284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7620000" cy="1143000"/>
          </a:xfrm>
        </p:spPr>
        <p:txBody>
          <a:bodyPr>
            <a:normAutofit fontScale="90000"/>
          </a:bodyPr>
          <a:lstStyle/>
          <a:p>
            <a:r>
              <a:rPr lang="en-US" sz="5100" dirty="0"/>
              <a:t>Provision of Care</a:t>
            </a:r>
            <a:r>
              <a:rPr lang="en-US" dirty="0" smtClean="0"/>
              <a:t/>
            </a:r>
            <a:br>
              <a:rPr lang="en-US" dirty="0" smtClean="0"/>
            </a:br>
            <a:r>
              <a:rPr lang="en-US" sz="4000" dirty="0"/>
              <a:t>Treatment and Services</a:t>
            </a:r>
            <a:r>
              <a:rPr lang="en-US" dirty="0" smtClean="0"/>
              <a:t>	</a:t>
            </a:r>
            <a:endParaRPr lang="en-US" dirty="0"/>
          </a:p>
        </p:txBody>
      </p:sp>
      <p:sp>
        <p:nvSpPr>
          <p:cNvPr id="3" name="Content Placeholder 2"/>
          <p:cNvSpPr>
            <a:spLocks noGrp="1"/>
          </p:cNvSpPr>
          <p:nvPr>
            <p:ph idx="1"/>
          </p:nvPr>
        </p:nvSpPr>
        <p:spPr>
          <a:xfrm>
            <a:off x="1905000" y="1828800"/>
            <a:ext cx="7924800" cy="4876800"/>
          </a:xfrm>
        </p:spPr>
        <p:txBody>
          <a:bodyPr>
            <a:normAutofit fontScale="77500" lnSpcReduction="20000"/>
          </a:bodyPr>
          <a:lstStyle/>
          <a:p>
            <a:pPr marL="114300" indent="0">
              <a:buNone/>
            </a:pPr>
            <a:r>
              <a:rPr lang="en-US" sz="2800" dirty="0"/>
              <a:t>End of life care – information on social, spiritual and cultural</a:t>
            </a:r>
          </a:p>
          <a:p>
            <a:pPr marL="114300" indent="0">
              <a:buNone/>
            </a:pPr>
            <a:r>
              <a:rPr lang="en-US" sz="2800" dirty="0"/>
              <a:t>variables that influence the patient’s and family members’</a:t>
            </a:r>
          </a:p>
          <a:p>
            <a:pPr marL="114300" indent="0">
              <a:buNone/>
            </a:pPr>
            <a:r>
              <a:rPr lang="en-US" sz="2800" dirty="0"/>
              <a:t>perception of grief are gathered during initial assessment. </a:t>
            </a:r>
          </a:p>
          <a:p>
            <a:pPr marL="114300" indent="0">
              <a:buNone/>
            </a:pPr>
            <a:endParaRPr lang="en-US" sz="2800" dirty="0"/>
          </a:p>
          <a:p>
            <a:pPr marL="114300" indent="0">
              <a:buNone/>
            </a:pPr>
            <a:r>
              <a:rPr lang="en-US" sz="2800" dirty="0"/>
              <a:t>Food and Nutrition – when possible, the hospital accommodates</a:t>
            </a:r>
          </a:p>
          <a:p>
            <a:pPr marL="114300" indent="0">
              <a:buNone/>
            </a:pPr>
            <a:r>
              <a:rPr lang="en-US" sz="2800" dirty="0"/>
              <a:t>the patient’s cultural, religious or ethnic food and nutrition</a:t>
            </a:r>
          </a:p>
          <a:p>
            <a:pPr marL="114300" indent="0">
              <a:buNone/>
            </a:pPr>
            <a:r>
              <a:rPr lang="en-US" sz="2800" dirty="0"/>
              <a:t>preferences unless contraindicated.</a:t>
            </a:r>
          </a:p>
          <a:p>
            <a:pPr marL="114300" indent="0">
              <a:buNone/>
            </a:pPr>
            <a:endParaRPr lang="en-US" sz="2800" dirty="0"/>
          </a:p>
          <a:p>
            <a:pPr marL="114300" indent="0">
              <a:buNone/>
            </a:pPr>
            <a:r>
              <a:rPr lang="en-US" sz="2800" dirty="0"/>
              <a:t>Patient Education – a learning needs assessment provided to</a:t>
            </a:r>
          </a:p>
          <a:p>
            <a:pPr marL="114300" indent="0">
              <a:buNone/>
            </a:pPr>
            <a:r>
              <a:rPr lang="en-US" sz="2800" dirty="0"/>
              <a:t>patients based on individual abilities including cultural and</a:t>
            </a:r>
          </a:p>
          <a:p>
            <a:pPr marL="114300" indent="0">
              <a:buNone/>
            </a:pPr>
            <a:r>
              <a:rPr lang="en-US" sz="2800" dirty="0"/>
              <a:t>religious beliefs, emotional barriers, desire and motivation to</a:t>
            </a:r>
          </a:p>
          <a:p>
            <a:pPr marL="114300" indent="0">
              <a:buNone/>
            </a:pPr>
            <a:r>
              <a:rPr lang="en-US" sz="2800" dirty="0"/>
              <a:t>learn, physical or cognitive limitations and communication barriers.</a:t>
            </a:r>
          </a:p>
          <a:p>
            <a:endParaRPr lang="en-US" sz="3400" dirty="0"/>
          </a:p>
          <a:p>
            <a:endParaRPr lang="en-US" dirty="0" smtClean="0"/>
          </a:p>
          <a:p>
            <a:endParaRPr lang="en-US" dirty="0" smtClean="0"/>
          </a:p>
        </p:txBody>
      </p:sp>
      <p:sp>
        <p:nvSpPr>
          <p:cNvPr id="4" name="Slide Number Placeholder 2"/>
          <p:cNvSpPr>
            <a:spLocks noGrp="1"/>
          </p:cNvSpPr>
          <p:nvPr>
            <p:ph type="sldNum" sz="quarter" idx="12"/>
          </p:nvPr>
        </p:nvSpPr>
        <p:spPr>
          <a:xfrm>
            <a:off x="10055788" y="5648960"/>
            <a:ext cx="548640" cy="396240"/>
          </a:xfrm>
        </p:spPr>
        <p:txBody>
          <a:bodyPr/>
          <a:lstStyle/>
          <a:p>
            <a:pPr>
              <a:defRPr/>
            </a:pPr>
            <a:fld id="{B7363ACF-A79A-4C69-98DA-9D28A72B237C}" type="slidenum">
              <a:rPr lang="en-US" smtClean="0">
                <a:solidFill>
                  <a:prstClr val="white"/>
                </a:solidFill>
              </a:rPr>
              <a:pPr>
                <a:defRPr/>
              </a:pPr>
              <a:t>19</a:t>
            </a:fld>
            <a:endParaRPr lang="en-US" dirty="0">
              <a:solidFill>
                <a:prstClr val="white"/>
              </a:solidFill>
            </a:endParaRPr>
          </a:p>
        </p:txBody>
      </p:sp>
    </p:spTree>
    <p:extLst>
      <p:ext uri="{BB962C8B-B14F-4D97-AF65-F5344CB8AC3E}">
        <p14:creationId xmlns:p14="http://schemas.microsoft.com/office/powerpoint/2010/main" val="20628639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What is Diversity?</a:t>
            </a:r>
            <a:endParaRPr lang="en-US" dirty="0"/>
          </a:p>
        </p:txBody>
      </p:sp>
      <p:sp>
        <p:nvSpPr>
          <p:cNvPr id="3" name="Content Placeholder 2"/>
          <p:cNvSpPr>
            <a:spLocks noGrp="1"/>
          </p:cNvSpPr>
          <p:nvPr>
            <p:ph idx="1"/>
          </p:nvPr>
        </p:nvSpPr>
        <p:spPr>
          <a:xfrm>
            <a:off x="1981200" y="1600200"/>
            <a:ext cx="7620000" cy="1676400"/>
          </a:xfrm>
        </p:spPr>
        <p:txBody>
          <a:bodyPr/>
          <a:lstStyle/>
          <a:p>
            <a:pPr marL="114300" indent="0">
              <a:buNone/>
            </a:pPr>
            <a:r>
              <a:rPr lang="en-US" sz="2800" dirty="0"/>
              <a:t>Diversity is everything that makes us similar to and different from one another.</a:t>
            </a:r>
          </a:p>
          <a:p>
            <a:endParaRPr lang="en-US" dirty="0"/>
          </a:p>
        </p:txBody>
      </p:sp>
      <p:sp>
        <p:nvSpPr>
          <p:cNvPr id="4" name="Title 1"/>
          <p:cNvSpPr txBox="1">
            <a:spLocks/>
          </p:cNvSpPr>
          <p:nvPr/>
        </p:nvSpPr>
        <p:spPr>
          <a:xfrm>
            <a:off x="2057400" y="3133725"/>
            <a:ext cx="76200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fontAlgn="base">
              <a:spcAft>
                <a:spcPct val="0"/>
              </a:spcAft>
            </a:pPr>
            <a:r>
              <a:rPr lang="en-US" dirty="0">
                <a:solidFill>
                  <a:srgbClr val="1F497D"/>
                </a:solidFill>
              </a:rPr>
              <a:t>What is Inclusion?</a:t>
            </a:r>
          </a:p>
        </p:txBody>
      </p:sp>
      <p:sp>
        <p:nvSpPr>
          <p:cNvPr id="6" name="Content Placeholder 2"/>
          <p:cNvSpPr txBox="1">
            <a:spLocks/>
          </p:cNvSpPr>
          <p:nvPr/>
        </p:nvSpPr>
        <p:spPr>
          <a:xfrm>
            <a:off x="1981200" y="4495800"/>
            <a:ext cx="7620000" cy="167640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fontAlgn="base">
              <a:spcAft>
                <a:spcPct val="0"/>
              </a:spcAft>
              <a:buClr>
                <a:srgbClr val="4F81BD"/>
              </a:buClr>
              <a:buNone/>
            </a:pPr>
            <a:r>
              <a:rPr lang="en-US" sz="2800" dirty="0">
                <a:solidFill>
                  <a:prstClr val="black"/>
                </a:solidFill>
              </a:rPr>
              <a:t>Inclusion is when EVERYONE, regardless of who they are, feels welcomed and accepted. </a:t>
            </a:r>
          </a:p>
          <a:p>
            <a:pPr fontAlgn="base">
              <a:spcAft>
                <a:spcPct val="0"/>
              </a:spcAft>
              <a:buClr>
                <a:srgbClr val="4F81BD"/>
              </a:buClr>
            </a:pPr>
            <a:endParaRPr lang="en-US" dirty="0">
              <a:solidFill>
                <a:prstClr val="black"/>
              </a:solidFill>
            </a:endParaRPr>
          </a:p>
        </p:txBody>
      </p:sp>
      <p:sp>
        <p:nvSpPr>
          <p:cNvPr id="7" name="Slide Number Placeholder 2"/>
          <p:cNvSpPr>
            <a:spLocks noGrp="1"/>
          </p:cNvSpPr>
          <p:nvPr>
            <p:ph type="sldNum" sz="quarter" idx="12"/>
          </p:nvPr>
        </p:nvSpPr>
        <p:spPr>
          <a:xfrm>
            <a:off x="10055788" y="5648960"/>
            <a:ext cx="548640" cy="396240"/>
          </a:xfrm>
        </p:spPr>
        <p:txBody>
          <a:bodyPr/>
          <a:lstStyle/>
          <a:p>
            <a:pPr>
              <a:defRPr/>
            </a:pPr>
            <a:fld id="{B7363ACF-A79A-4C69-98DA-9D28A72B237C}" type="slidenum">
              <a:rPr lang="en-US" smtClean="0">
                <a:solidFill>
                  <a:prstClr val="white"/>
                </a:solidFill>
              </a:rPr>
              <a:pPr>
                <a:defRPr/>
              </a:pPr>
              <a:t>2</a:t>
            </a:fld>
            <a:endParaRPr lang="en-US" dirty="0">
              <a:solidFill>
                <a:prstClr val="white"/>
              </a:solidFill>
            </a:endParaRPr>
          </a:p>
        </p:txBody>
      </p:sp>
    </p:spTree>
    <p:extLst>
      <p:ext uri="{BB962C8B-B14F-4D97-AF65-F5344CB8AC3E}">
        <p14:creationId xmlns:p14="http://schemas.microsoft.com/office/powerpoint/2010/main" val="33545850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8458200" cy="1143000"/>
          </a:xfrm>
        </p:spPr>
        <p:txBody>
          <a:bodyPr>
            <a:normAutofit fontScale="90000"/>
          </a:bodyPr>
          <a:lstStyle/>
          <a:p>
            <a:r>
              <a:rPr lang="en-US" dirty="0" smtClean="0"/>
              <a:t>Individual Rights and Responsibilities</a:t>
            </a:r>
            <a:endParaRPr lang="en-US" dirty="0"/>
          </a:p>
        </p:txBody>
      </p:sp>
      <p:sp>
        <p:nvSpPr>
          <p:cNvPr id="3" name="Content Placeholder 2"/>
          <p:cNvSpPr>
            <a:spLocks noGrp="1"/>
          </p:cNvSpPr>
          <p:nvPr>
            <p:ph idx="1"/>
          </p:nvPr>
        </p:nvSpPr>
        <p:spPr>
          <a:xfrm>
            <a:off x="1752600" y="1447800"/>
            <a:ext cx="7620000" cy="4800600"/>
          </a:xfrm>
        </p:spPr>
        <p:txBody>
          <a:bodyPr>
            <a:normAutofit/>
          </a:bodyPr>
          <a:lstStyle/>
          <a:p>
            <a:pPr marL="114300" indent="0">
              <a:buNone/>
            </a:pPr>
            <a:r>
              <a:rPr lang="en-US" dirty="0" smtClean="0"/>
              <a:t>The hospital respects and protects cultural and personal values,</a:t>
            </a:r>
          </a:p>
          <a:p>
            <a:pPr marL="114300" indent="0">
              <a:buNone/>
            </a:pPr>
            <a:r>
              <a:rPr lang="en-US" dirty="0" smtClean="0"/>
              <a:t>beliefs and preferences and accommodates patients’ rights to</a:t>
            </a:r>
          </a:p>
          <a:p>
            <a:pPr marL="114300" indent="0">
              <a:buNone/>
            </a:pPr>
            <a:r>
              <a:rPr lang="en-US" dirty="0" smtClean="0"/>
              <a:t>religious and other spiritual services.</a:t>
            </a:r>
          </a:p>
          <a:p>
            <a:pPr marL="114300" indent="0">
              <a:buNone/>
            </a:pPr>
            <a:endParaRPr lang="en-US" dirty="0" smtClean="0"/>
          </a:p>
          <a:p>
            <a:pPr marL="114300" indent="0">
              <a:buNone/>
            </a:pPr>
            <a:r>
              <a:rPr lang="en-US" dirty="0" smtClean="0"/>
              <a:t>The hospital provides interpreting services as necessary</a:t>
            </a:r>
          </a:p>
          <a:p>
            <a:pPr marL="114300" indent="0">
              <a:buNone/>
            </a:pPr>
            <a:endParaRPr lang="en-US" dirty="0" smtClean="0"/>
          </a:p>
          <a:p>
            <a:pPr marL="114300" indent="0">
              <a:buNone/>
            </a:pPr>
            <a:r>
              <a:rPr lang="en-US" dirty="0" smtClean="0"/>
              <a:t>The hospital communicates with the patient who has vision,</a:t>
            </a:r>
          </a:p>
          <a:p>
            <a:pPr marL="114300" indent="0">
              <a:buNone/>
            </a:pPr>
            <a:r>
              <a:rPr lang="en-US" dirty="0" smtClean="0"/>
              <a:t>speech, hearing or cognitive impairments in a manner that</a:t>
            </a:r>
          </a:p>
          <a:p>
            <a:pPr marL="114300" indent="0">
              <a:buNone/>
            </a:pPr>
            <a:r>
              <a:rPr lang="en-US" dirty="0" smtClean="0"/>
              <a:t>meets the patients’ needs. </a:t>
            </a:r>
          </a:p>
        </p:txBody>
      </p:sp>
      <p:sp>
        <p:nvSpPr>
          <p:cNvPr id="4" name="Slide Number Placeholder 2"/>
          <p:cNvSpPr>
            <a:spLocks noGrp="1"/>
          </p:cNvSpPr>
          <p:nvPr>
            <p:ph type="sldNum" sz="quarter" idx="12"/>
          </p:nvPr>
        </p:nvSpPr>
        <p:spPr>
          <a:xfrm>
            <a:off x="10055788" y="5648960"/>
            <a:ext cx="548640" cy="396240"/>
          </a:xfrm>
        </p:spPr>
        <p:txBody>
          <a:bodyPr/>
          <a:lstStyle/>
          <a:p>
            <a:pPr>
              <a:defRPr/>
            </a:pPr>
            <a:fld id="{B7363ACF-A79A-4C69-98DA-9D28A72B237C}" type="slidenum">
              <a:rPr lang="en-US" smtClean="0">
                <a:solidFill>
                  <a:prstClr val="white"/>
                </a:solidFill>
              </a:rPr>
              <a:pPr>
                <a:defRPr/>
              </a:pPr>
              <a:t>20</a:t>
            </a:fld>
            <a:endParaRPr lang="en-US" dirty="0">
              <a:solidFill>
                <a:prstClr val="white"/>
              </a:solidFill>
            </a:endParaRPr>
          </a:p>
        </p:txBody>
      </p:sp>
    </p:spTree>
    <p:extLst>
      <p:ext uri="{BB962C8B-B14F-4D97-AF65-F5344CB8AC3E}">
        <p14:creationId xmlns:p14="http://schemas.microsoft.com/office/powerpoint/2010/main" val="1498878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1524000"/>
            <a:ext cx="7620000" cy="4800600"/>
          </a:xfrm>
        </p:spPr>
        <p:txBody>
          <a:bodyPr>
            <a:normAutofit/>
          </a:bodyPr>
          <a:lstStyle/>
          <a:p>
            <a:pPr marL="114300" indent="0">
              <a:buNone/>
            </a:pPr>
            <a:r>
              <a:rPr lang="en-US" dirty="0" smtClean="0"/>
              <a:t>The hospital allows a family member, friend or other individual</a:t>
            </a:r>
          </a:p>
          <a:p>
            <a:pPr marL="114300" indent="0">
              <a:buNone/>
            </a:pPr>
            <a:r>
              <a:rPr lang="en-US" dirty="0" smtClean="0"/>
              <a:t>to be present with the patient for emotional support during the</a:t>
            </a:r>
          </a:p>
          <a:p>
            <a:pPr marL="114300" indent="0">
              <a:buNone/>
            </a:pPr>
            <a:r>
              <a:rPr lang="en-US" dirty="0" smtClean="0"/>
              <a:t>course of the stay.</a:t>
            </a:r>
          </a:p>
          <a:p>
            <a:endParaRPr lang="en-US" dirty="0"/>
          </a:p>
          <a:p>
            <a:pPr marL="114300" indent="0">
              <a:buNone/>
            </a:pPr>
            <a:r>
              <a:rPr lang="en-US" dirty="0" smtClean="0"/>
              <a:t>The hospital prohibits discrimination against age, race, ethnicity,</a:t>
            </a:r>
          </a:p>
          <a:p>
            <a:pPr marL="114300" indent="0">
              <a:buNone/>
            </a:pPr>
            <a:r>
              <a:rPr lang="en-US" dirty="0" smtClean="0"/>
              <a:t>religion, culture, language, physical or mental disability,</a:t>
            </a:r>
          </a:p>
          <a:p>
            <a:pPr marL="114300" indent="0">
              <a:buNone/>
            </a:pPr>
            <a:r>
              <a:rPr lang="en-US" dirty="0" smtClean="0"/>
              <a:t>socioeconomic status, sex, sexual orientation and gender</a:t>
            </a:r>
          </a:p>
          <a:p>
            <a:pPr marL="114300" indent="0">
              <a:buNone/>
            </a:pPr>
            <a:r>
              <a:rPr lang="en-US" dirty="0" smtClean="0"/>
              <a:t>identity or expression.</a:t>
            </a:r>
            <a:endParaRPr lang="en-US" dirty="0"/>
          </a:p>
        </p:txBody>
      </p:sp>
      <p:sp>
        <p:nvSpPr>
          <p:cNvPr id="4" name="Slide Number Placeholder 2"/>
          <p:cNvSpPr>
            <a:spLocks noGrp="1"/>
          </p:cNvSpPr>
          <p:nvPr>
            <p:ph type="sldNum" sz="quarter" idx="12"/>
          </p:nvPr>
        </p:nvSpPr>
        <p:spPr>
          <a:xfrm>
            <a:off x="10055788" y="5648960"/>
            <a:ext cx="548640" cy="396240"/>
          </a:xfrm>
        </p:spPr>
        <p:txBody>
          <a:bodyPr/>
          <a:lstStyle/>
          <a:p>
            <a:pPr>
              <a:defRPr/>
            </a:pPr>
            <a:fld id="{B7363ACF-A79A-4C69-98DA-9D28A72B237C}" type="slidenum">
              <a:rPr lang="en-US" smtClean="0">
                <a:solidFill>
                  <a:prstClr val="white"/>
                </a:solidFill>
              </a:rPr>
              <a:pPr>
                <a:defRPr/>
              </a:pPr>
              <a:t>21</a:t>
            </a:fld>
            <a:endParaRPr lang="en-US" dirty="0">
              <a:solidFill>
                <a:prstClr val="white"/>
              </a:solidFill>
            </a:endParaRPr>
          </a:p>
        </p:txBody>
      </p:sp>
      <p:sp>
        <p:nvSpPr>
          <p:cNvPr id="6" name="Title 1"/>
          <p:cNvSpPr>
            <a:spLocks noGrp="1"/>
          </p:cNvSpPr>
          <p:nvPr>
            <p:ph type="title"/>
          </p:nvPr>
        </p:nvSpPr>
        <p:spPr>
          <a:xfrm>
            <a:off x="1828800" y="228600"/>
            <a:ext cx="8458200" cy="1143000"/>
          </a:xfrm>
        </p:spPr>
        <p:txBody>
          <a:bodyPr>
            <a:normAutofit fontScale="90000"/>
          </a:bodyPr>
          <a:lstStyle/>
          <a:p>
            <a:r>
              <a:rPr lang="en-US" dirty="0" smtClean="0"/>
              <a:t>Individual Rights and Responsibilities</a:t>
            </a:r>
            <a:endParaRPr lang="en-US" dirty="0"/>
          </a:p>
        </p:txBody>
      </p:sp>
    </p:spTree>
    <p:extLst>
      <p:ext uri="{BB962C8B-B14F-4D97-AF65-F5344CB8AC3E}">
        <p14:creationId xmlns:p14="http://schemas.microsoft.com/office/powerpoint/2010/main" val="32789466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UMCINCLUDESME.COM</a:t>
            </a:r>
            <a:endParaRPr lang="en-US" dirty="0"/>
          </a:p>
        </p:txBody>
      </p:sp>
      <p:sp>
        <p:nvSpPr>
          <p:cNvPr id="4" name="Slide Number Placeholder 3"/>
          <p:cNvSpPr>
            <a:spLocks noGrp="1"/>
          </p:cNvSpPr>
          <p:nvPr>
            <p:ph type="sldNum" sz="quarter" idx="12"/>
          </p:nvPr>
        </p:nvSpPr>
        <p:spPr/>
        <p:txBody>
          <a:bodyPr/>
          <a:lstStyle/>
          <a:p>
            <a:pPr>
              <a:defRPr/>
            </a:pPr>
            <a:fld id="{A2E31703-80E1-4CD6-8BDE-158A60C066C7}" type="slidenum">
              <a:rPr lang="en-US" smtClean="0"/>
              <a:pPr>
                <a:defRPr/>
              </a:pPr>
              <a:t>22</a:t>
            </a:fld>
            <a:endParaRPr lang="en-US" dirty="0"/>
          </a:p>
        </p:txBody>
      </p:sp>
      <p:pic>
        <p:nvPicPr>
          <p:cNvPr id="9" name="Content Placeholder 8"/>
          <p:cNvPicPr>
            <a:picLocks noGrp="1" noChangeAspect="1"/>
          </p:cNvPicPr>
          <p:nvPr>
            <p:ph idx="1"/>
          </p:nvPr>
        </p:nvPicPr>
        <p:blipFill>
          <a:blip r:embed="rId2"/>
          <a:stretch>
            <a:fillRect/>
          </a:stretch>
        </p:blipFill>
        <p:spPr>
          <a:xfrm>
            <a:off x="939058" y="1600200"/>
            <a:ext cx="9501083" cy="4800600"/>
          </a:xfrm>
          <a:prstGeom prst="rect">
            <a:avLst/>
          </a:prstGeom>
        </p:spPr>
      </p:pic>
    </p:spTree>
    <p:extLst>
      <p:ext uri="{BB962C8B-B14F-4D97-AF65-F5344CB8AC3E}">
        <p14:creationId xmlns:p14="http://schemas.microsoft.com/office/powerpoint/2010/main" val="3646776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3400"/>
            <a:ext cx="7620000" cy="1325562"/>
          </a:xfrm>
        </p:spPr>
        <p:txBody>
          <a:bodyPr/>
          <a:lstStyle/>
          <a:p>
            <a:r>
              <a:rPr lang="en-US" dirty="0" smtClean="0"/>
              <a:t>Diversity and Inclusion at UMC</a:t>
            </a:r>
            <a:br>
              <a:rPr lang="en-US" dirty="0" smtClean="0"/>
            </a:br>
            <a:r>
              <a:rPr lang="en-US" sz="3600" dirty="0"/>
              <a:t>Organization Mission</a:t>
            </a:r>
          </a:p>
        </p:txBody>
      </p:sp>
      <p:sp>
        <p:nvSpPr>
          <p:cNvPr id="3" name="Content Placeholder 2"/>
          <p:cNvSpPr>
            <a:spLocks noGrp="1"/>
          </p:cNvSpPr>
          <p:nvPr>
            <p:ph idx="1"/>
          </p:nvPr>
        </p:nvSpPr>
        <p:spPr>
          <a:xfrm>
            <a:off x="1828800" y="2362200"/>
            <a:ext cx="7620000" cy="3733800"/>
          </a:xfrm>
        </p:spPr>
        <p:txBody>
          <a:bodyPr/>
          <a:lstStyle/>
          <a:p>
            <a:pPr algn="ctr">
              <a:buNone/>
            </a:pPr>
            <a:r>
              <a:rPr lang="en-US" sz="2800" dirty="0"/>
              <a:t>	</a:t>
            </a:r>
            <a:r>
              <a:rPr lang="en-US" sz="3200" dirty="0"/>
              <a:t>To enrich our culture at UMC by promoting inclusion and building on the strengths of everyone. </a:t>
            </a:r>
          </a:p>
        </p:txBody>
      </p:sp>
      <p:sp>
        <p:nvSpPr>
          <p:cNvPr id="4" name="Slide Number Placeholder 2"/>
          <p:cNvSpPr>
            <a:spLocks noGrp="1"/>
          </p:cNvSpPr>
          <p:nvPr>
            <p:ph type="sldNum" sz="quarter" idx="12"/>
          </p:nvPr>
        </p:nvSpPr>
        <p:spPr>
          <a:xfrm>
            <a:off x="10055788" y="5648960"/>
            <a:ext cx="548640" cy="396240"/>
          </a:xfrm>
        </p:spPr>
        <p:txBody>
          <a:bodyPr/>
          <a:lstStyle/>
          <a:p>
            <a:pPr>
              <a:defRPr/>
            </a:pPr>
            <a:fld id="{B7363ACF-A79A-4C69-98DA-9D28A72B237C}" type="slidenum">
              <a:rPr lang="en-US" smtClean="0">
                <a:solidFill>
                  <a:prstClr val="white"/>
                </a:solidFill>
              </a:rPr>
              <a:pPr>
                <a:defRPr/>
              </a:pPr>
              <a:t>3</a:t>
            </a:fld>
            <a:endParaRPr lang="en-US" dirty="0">
              <a:solidFill>
                <a:prstClr val="white"/>
              </a:solidFill>
            </a:endParaRPr>
          </a:p>
        </p:txBody>
      </p:sp>
    </p:spTree>
    <p:extLst>
      <p:ext uri="{BB962C8B-B14F-4D97-AF65-F5344CB8AC3E}">
        <p14:creationId xmlns:p14="http://schemas.microsoft.com/office/powerpoint/2010/main" val="32748923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600200"/>
            <a:ext cx="7620000" cy="1371600"/>
          </a:xfrm>
        </p:spPr>
        <p:txBody>
          <a:bodyPr>
            <a:normAutofit/>
          </a:bodyPr>
          <a:lstStyle/>
          <a:p>
            <a:r>
              <a:rPr lang="en-US" sz="2800" dirty="0"/>
              <a:t>Encourage everyone to participate fully</a:t>
            </a:r>
          </a:p>
          <a:p>
            <a:r>
              <a:rPr lang="en-US" sz="2800" dirty="0"/>
              <a:t>Promotes full access to all opportunities</a:t>
            </a:r>
          </a:p>
        </p:txBody>
      </p:sp>
      <p:sp>
        <p:nvSpPr>
          <p:cNvPr id="4" name="Slide Number Placeholder 2"/>
          <p:cNvSpPr>
            <a:spLocks noGrp="1"/>
          </p:cNvSpPr>
          <p:nvPr>
            <p:ph type="sldNum" sz="quarter" idx="12"/>
          </p:nvPr>
        </p:nvSpPr>
        <p:spPr>
          <a:xfrm>
            <a:off x="10055788" y="5648960"/>
            <a:ext cx="548640" cy="396240"/>
          </a:xfrm>
        </p:spPr>
        <p:txBody>
          <a:bodyPr/>
          <a:lstStyle/>
          <a:p>
            <a:pPr>
              <a:defRPr/>
            </a:pPr>
            <a:fld id="{B7363ACF-A79A-4C69-98DA-9D28A72B237C}" type="slidenum">
              <a:rPr lang="en-US" smtClean="0">
                <a:solidFill>
                  <a:prstClr val="white"/>
                </a:solidFill>
              </a:rPr>
              <a:pPr>
                <a:defRPr/>
              </a:pPr>
              <a:t>4</a:t>
            </a:fld>
            <a:endParaRPr lang="en-US" dirty="0">
              <a:solidFill>
                <a:prstClr val="white"/>
              </a:solidFill>
            </a:endParaRPr>
          </a:p>
        </p:txBody>
      </p:sp>
      <p:sp>
        <p:nvSpPr>
          <p:cNvPr id="5" name="Title 1"/>
          <p:cNvSpPr txBox="1">
            <a:spLocks/>
          </p:cNvSpPr>
          <p:nvPr/>
        </p:nvSpPr>
        <p:spPr>
          <a:xfrm>
            <a:off x="2057400" y="304800"/>
            <a:ext cx="76200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fontAlgn="base">
              <a:spcAft>
                <a:spcPct val="0"/>
              </a:spcAft>
            </a:pPr>
            <a:r>
              <a:rPr lang="en-US" dirty="0">
                <a:solidFill>
                  <a:srgbClr val="1F497D"/>
                </a:solidFill>
              </a:rPr>
              <a:t>Inclusive Environments</a:t>
            </a:r>
          </a:p>
        </p:txBody>
      </p:sp>
      <p:sp>
        <p:nvSpPr>
          <p:cNvPr id="7" name="Title 1"/>
          <p:cNvSpPr>
            <a:spLocks noGrp="1"/>
          </p:cNvSpPr>
          <p:nvPr>
            <p:ph type="title"/>
          </p:nvPr>
        </p:nvSpPr>
        <p:spPr>
          <a:xfrm>
            <a:off x="2028825" y="3200400"/>
            <a:ext cx="7620000" cy="1143000"/>
          </a:xfrm>
        </p:spPr>
        <p:txBody>
          <a:bodyPr/>
          <a:lstStyle/>
          <a:p>
            <a:r>
              <a:rPr lang="en-US" dirty="0" smtClean="0"/>
              <a:t>What’s in it for me?</a:t>
            </a:r>
            <a:endParaRPr lang="en-US" dirty="0"/>
          </a:p>
        </p:txBody>
      </p:sp>
      <p:sp>
        <p:nvSpPr>
          <p:cNvPr id="8" name="Content Placeholder 2"/>
          <p:cNvSpPr txBox="1">
            <a:spLocks/>
          </p:cNvSpPr>
          <p:nvPr/>
        </p:nvSpPr>
        <p:spPr>
          <a:xfrm>
            <a:off x="2028825" y="4495800"/>
            <a:ext cx="7620000" cy="167640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0" indent="0" fontAlgn="base">
              <a:spcAft>
                <a:spcPct val="0"/>
              </a:spcAft>
              <a:buClr>
                <a:srgbClr val="4F81BD"/>
              </a:buClr>
              <a:buNone/>
            </a:pPr>
            <a:r>
              <a:rPr lang="en-US" sz="2800" dirty="0">
                <a:solidFill>
                  <a:srgbClr val="1F497D"/>
                </a:solidFill>
              </a:rPr>
              <a:t>1</a:t>
            </a:r>
            <a:r>
              <a:rPr lang="en-US" sz="2800" dirty="0">
                <a:solidFill>
                  <a:prstClr val="black"/>
                </a:solidFill>
              </a:rPr>
              <a:t>. Pride in your work environment</a:t>
            </a:r>
          </a:p>
          <a:p>
            <a:pPr marL="0" indent="0" fontAlgn="base">
              <a:spcAft>
                <a:spcPct val="0"/>
              </a:spcAft>
              <a:buClr>
                <a:srgbClr val="4F81BD"/>
              </a:buClr>
              <a:buNone/>
            </a:pPr>
            <a:r>
              <a:rPr lang="en-US" sz="2800" dirty="0">
                <a:solidFill>
                  <a:srgbClr val="1F497D"/>
                </a:solidFill>
              </a:rPr>
              <a:t>2</a:t>
            </a:r>
            <a:r>
              <a:rPr lang="en-US" sz="2800" dirty="0">
                <a:solidFill>
                  <a:prstClr val="black"/>
                </a:solidFill>
              </a:rPr>
              <a:t>. Camaraderie amongst staff</a:t>
            </a:r>
          </a:p>
          <a:p>
            <a:pPr marL="0" indent="0" fontAlgn="base">
              <a:spcAft>
                <a:spcPct val="0"/>
              </a:spcAft>
              <a:buClr>
                <a:srgbClr val="4F81BD"/>
              </a:buClr>
              <a:buNone/>
            </a:pPr>
            <a:r>
              <a:rPr lang="en-US" sz="2800" dirty="0">
                <a:solidFill>
                  <a:srgbClr val="1F497D"/>
                </a:solidFill>
              </a:rPr>
              <a:t>3</a:t>
            </a:r>
            <a:r>
              <a:rPr lang="en-US" sz="2800" dirty="0">
                <a:solidFill>
                  <a:prstClr val="black"/>
                </a:solidFill>
              </a:rPr>
              <a:t>. Opportunities throughout the Organization</a:t>
            </a:r>
          </a:p>
        </p:txBody>
      </p:sp>
    </p:spTree>
    <p:extLst>
      <p:ext uri="{BB962C8B-B14F-4D97-AF65-F5344CB8AC3E}">
        <p14:creationId xmlns:p14="http://schemas.microsoft.com/office/powerpoint/2010/main" val="35746113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in it for UMC?</a:t>
            </a:r>
            <a:endParaRPr lang="en-US" dirty="0"/>
          </a:p>
        </p:txBody>
      </p:sp>
      <p:sp>
        <p:nvSpPr>
          <p:cNvPr id="3" name="Content Placeholder 2"/>
          <p:cNvSpPr>
            <a:spLocks noGrp="1"/>
          </p:cNvSpPr>
          <p:nvPr>
            <p:ph idx="1"/>
          </p:nvPr>
        </p:nvSpPr>
        <p:spPr/>
        <p:txBody>
          <a:bodyPr>
            <a:normAutofit/>
          </a:bodyPr>
          <a:lstStyle/>
          <a:p>
            <a:pPr marL="514350" indent="-514350">
              <a:buAutoNum type="arabicPeriod"/>
            </a:pPr>
            <a:r>
              <a:rPr lang="en-US" sz="2800" dirty="0"/>
              <a:t>High employee satisfaction</a:t>
            </a:r>
          </a:p>
          <a:p>
            <a:pPr marL="514350" indent="-514350">
              <a:buAutoNum type="arabicPeriod"/>
            </a:pPr>
            <a:r>
              <a:rPr lang="en-US" sz="2800" dirty="0"/>
              <a:t>Improved patient care</a:t>
            </a:r>
          </a:p>
          <a:p>
            <a:pPr marL="514350" indent="-514350">
              <a:buAutoNum type="arabicPeriod"/>
            </a:pPr>
            <a:r>
              <a:rPr lang="en-US" sz="2800" dirty="0"/>
              <a:t>Improved financial performance</a:t>
            </a:r>
          </a:p>
          <a:p>
            <a:pPr marL="514350" indent="-514350">
              <a:buAutoNum type="arabicPeriod"/>
            </a:pPr>
            <a:r>
              <a:rPr lang="en-US" sz="2800" dirty="0"/>
              <a:t>Stronger relationships</a:t>
            </a:r>
          </a:p>
        </p:txBody>
      </p:sp>
      <p:sp>
        <p:nvSpPr>
          <p:cNvPr id="4" name="Slide Number Placeholder 2"/>
          <p:cNvSpPr>
            <a:spLocks noGrp="1"/>
          </p:cNvSpPr>
          <p:nvPr>
            <p:ph type="sldNum" sz="quarter" idx="12"/>
          </p:nvPr>
        </p:nvSpPr>
        <p:spPr>
          <a:xfrm>
            <a:off x="10055788" y="5648960"/>
            <a:ext cx="548640" cy="396240"/>
          </a:xfrm>
        </p:spPr>
        <p:txBody>
          <a:bodyPr/>
          <a:lstStyle/>
          <a:p>
            <a:pPr>
              <a:defRPr/>
            </a:pPr>
            <a:fld id="{B7363ACF-A79A-4C69-98DA-9D28A72B237C}" type="slidenum">
              <a:rPr lang="en-US" smtClean="0">
                <a:solidFill>
                  <a:prstClr val="white"/>
                </a:solidFill>
              </a:rPr>
              <a:pPr>
                <a:defRPr/>
              </a:pPr>
              <a:t>5</a:t>
            </a:fld>
            <a:endParaRPr lang="en-US" dirty="0">
              <a:solidFill>
                <a:prstClr val="white"/>
              </a:solidFill>
            </a:endParaRPr>
          </a:p>
        </p:txBody>
      </p:sp>
    </p:spTree>
    <p:extLst>
      <p:ext uri="{BB962C8B-B14F-4D97-AF65-F5344CB8AC3E}">
        <p14:creationId xmlns:p14="http://schemas.microsoft.com/office/powerpoint/2010/main" val="25201541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UMCs Overall Goal</a:t>
            </a:r>
            <a:endParaRPr lang="en-US" dirty="0"/>
          </a:p>
        </p:txBody>
      </p:sp>
      <p:sp>
        <p:nvSpPr>
          <p:cNvPr id="3" name="Content Placeholder 2"/>
          <p:cNvSpPr>
            <a:spLocks noGrp="1"/>
          </p:cNvSpPr>
          <p:nvPr>
            <p:ph idx="1"/>
          </p:nvPr>
        </p:nvSpPr>
        <p:spPr/>
        <p:txBody>
          <a:bodyPr>
            <a:normAutofit/>
          </a:bodyPr>
          <a:lstStyle/>
          <a:p>
            <a:pPr marL="514350" indent="-514350">
              <a:buAutoNum type="arabicPeriod"/>
            </a:pPr>
            <a:r>
              <a:rPr lang="en-US" sz="2800" dirty="0"/>
              <a:t>Increase our own awareness in how we think about and how we treat people.   </a:t>
            </a:r>
          </a:p>
          <a:p>
            <a:pPr marL="514350" indent="-514350">
              <a:buAutoNum type="arabicPeriod"/>
            </a:pPr>
            <a:endParaRPr lang="en-US" sz="2800" dirty="0"/>
          </a:p>
          <a:p>
            <a:pPr marL="514350" indent="-514350">
              <a:buFont typeface="Arial" pitchFamily="34" charset="0"/>
              <a:buAutoNum type="arabicPeriod"/>
            </a:pPr>
            <a:r>
              <a:rPr lang="en-US" sz="2800" dirty="0"/>
              <a:t>To create productive and respectful relationships with all co-workers and customers, whether we think they are similar or different than ourselves.</a:t>
            </a:r>
          </a:p>
          <a:p>
            <a:pPr marL="514350" indent="-514350">
              <a:buAutoNum type="arabicPeriod"/>
            </a:pPr>
            <a:endParaRPr lang="en-US" dirty="0" smtClean="0"/>
          </a:p>
        </p:txBody>
      </p:sp>
      <p:sp>
        <p:nvSpPr>
          <p:cNvPr id="4" name="Slide Number Placeholder 2"/>
          <p:cNvSpPr>
            <a:spLocks noGrp="1"/>
          </p:cNvSpPr>
          <p:nvPr>
            <p:ph type="sldNum" sz="quarter" idx="12"/>
          </p:nvPr>
        </p:nvSpPr>
        <p:spPr>
          <a:xfrm>
            <a:off x="10055788" y="5648960"/>
            <a:ext cx="548640" cy="396240"/>
          </a:xfrm>
        </p:spPr>
        <p:txBody>
          <a:bodyPr/>
          <a:lstStyle/>
          <a:p>
            <a:pPr>
              <a:defRPr/>
            </a:pPr>
            <a:fld id="{B7363ACF-A79A-4C69-98DA-9D28A72B237C}" type="slidenum">
              <a:rPr lang="en-US" smtClean="0">
                <a:solidFill>
                  <a:prstClr val="white"/>
                </a:solidFill>
              </a:rPr>
              <a:pPr>
                <a:defRPr/>
              </a:pPr>
              <a:t>6</a:t>
            </a:fld>
            <a:endParaRPr lang="en-US" dirty="0">
              <a:solidFill>
                <a:prstClr val="white"/>
              </a:solidFill>
            </a:endParaRPr>
          </a:p>
        </p:txBody>
      </p:sp>
    </p:spTree>
    <p:extLst>
      <p:ext uri="{BB962C8B-B14F-4D97-AF65-F5344CB8AC3E}">
        <p14:creationId xmlns:p14="http://schemas.microsoft.com/office/powerpoint/2010/main" val="28593767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UMC Gender-Age Group</a:t>
            </a:r>
            <a:endParaRPr lang="en-US" dirty="0"/>
          </a:p>
        </p:txBody>
      </p:sp>
      <p:sp>
        <p:nvSpPr>
          <p:cNvPr id="3" name="Content Placeholder 2"/>
          <p:cNvSpPr>
            <a:spLocks noGrp="1"/>
          </p:cNvSpPr>
          <p:nvPr>
            <p:ph idx="1"/>
          </p:nvPr>
        </p:nvSpPr>
        <p:spPr>
          <a:xfrm>
            <a:off x="2057400" y="1447800"/>
            <a:ext cx="7848600" cy="3657600"/>
          </a:xfrm>
        </p:spPr>
        <p:txBody>
          <a:bodyPr/>
          <a:lstStyle/>
          <a:p>
            <a:pPr>
              <a:buNone/>
            </a:pPr>
            <a:r>
              <a:rPr lang="en-US" dirty="0" smtClean="0"/>
              <a:t>	</a:t>
            </a:r>
            <a:r>
              <a:rPr lang="en-US" sz="3200" dirty="0"/>
              <a:t>		   </a:t>
            </a:r>
            <a:r>
              <a:rPr lang="en-US" sz="3000" b="1" dirty="0" smtClean="0">
                <a:solidFill>
                  <a:schemeClr val="tx2"/>
                </a:solidFill>
                <a:latin typeface="+mj-lt"/>
              </a:rPr>
              <a:t>2015</a:t>
            </a:r>
            <a:r>
              <a:rPr lang="en-US" sz="3000" dirty="0" smtClean="0"/>
              <a:t>            </a:t>
            </a:r>
            <a:r>
              <a:rPr lang="en-US" sz="3000" b="1" dirty="0" smtClean="0">
                <a:solidFill>
                  <a:schemeClr val="tx2"/>
                </a:solidFill>
                <a:latin typeface="+mj-lt"/>
              </a:rPr>
              <a:t>2016             2017</a:t>
            </a:r>
            <a:endParaRPr lang="en-US" sz="3000" b="1" dirty="0">
              <a:solidFill>
                <a:schemeClr val="tx2"/>
              </a:solidFill>
              <a:latin typeface="+mj-lt"/>
            </a:endParaRPr>
          </a:p>
          <a:p>
            <a:pPr>
              <a:buNone/>
            </a:pPr>
            <a:r>
              <a:rPr lang="en-US" sz="2800" dirty="0"/>
              <a:t>20-29                </a:t>
            </a:r>
            <a:r>
              <a:rPr lang="en-US" sz="2800" dirty="0" smtClean="0"/>
              <a:t>34%</a:t>
            </a:r>
            <a:r>
              <a:rPr lang="en-US" sz="2800" dirty="0"/>
              <a:t>	       </a:t>
            </a:r>
            <a:r>
              <a:rPr lang="en-US" sz="2800" dirty="0" smtClean="0"/>
              <a:t>34%                 34%</a:t>
            </a:r>
            <a:endParaRPr lang="en-US" sz="2800" dirty="0"/>
          </a:p>
          <a:p>
            <a:pPr>
              <a:buNone/>
            </a:pPr>
            <a:r>
              <a:rPr lang="en-US" sz="2800" dirty="0"/>
              <a:t>30-39                </a:t>
            </a:r>
            <a:r>
              <a:rPr lang="en-US" sz="2800" dirty="0" smtClean="0"/>
              <a:t>26%</a:t>
            </a:r>
            <a:r>
              <a:rPr lang="en-US" sz="2800" dirty="0"/>
              <a:t>	       </a:t>
            </a:r>
            <a:r>
              <a:rPr lang="en-US" sz="2800" dirty="0" smtClean="0"/>
              <a:t>26%                 </a:t>
            </a:r>
            <a:r>
              <a:rPr lang="en-US" sz="2800" dirty="0"/>
              <a:t>26%</a:t>
            </a:r>
          </a:p>
          <a:p>
            <a:pPr>
              <a:buNone/>
            </a:pPr>
            <a:r>
              <a:rPr lang="en-US" sz="2800" dirty="0"/>
              <a:t>40-49	     </a:t>
            </a:r>
            <a:r>
              <a:rPr lang="en-US" sz="2800" dirty="0" smtClean="0"/>
              <a:t>18%</a:t>
            </a:r>
            <a:r>
              <a:rPr lang="en-US" sz="2800" dirty="0"/>
              <a:t>	       </a:t>
            </a:r>
            <a:r>
              <a:rPr lang="en-US" sz="2800" dirty="0" smtClean="0"/>
              <a:t>18%                 18%</a:t>
            </a:r>
            <a:endParaRPr lang="en-US" sz="2800" dirty="0"/>
          </a:p>
          <a:p>
            <a:pPr>
              <a:buNone/>
            </a:pPr>
            <a:r>
              <a:rPr lang="en-US" sz="2800" dirty="0"/>
              <a:t>50+		     </a:t>
            </a:r>
            <a:r>
              <a:rPr lang="en-US" sz="2800" dirty="0" smtClean="0"/>
              <a:t>21%</a:t>
            </a:r>
            <a:r>
              <a:rPr lang="en-US" sz="2800" dirty="0"/>
              <a:t>	       </a:t>
            </a:r>
            <a:r>
              <a:rPr lang="en-US" sz="2800" dirty="0" smtClean="0"/>
              <a:t>21%                 21%</a:t>
            </a:r>
            <a:endParaRPr lang="en-US" sz="2800" dirty="0"/>
          </a:p>
          <a:p>
            <a:pPr>
              <a:buNone/>
            </a:pPr>
            <a:r>
              <a:rPr lang="en-US" sz="2800" dirty="0"/>
              <a:t>Under 20	      </a:t>
            </a:r>
            <a:r>
              <a:rPr lang="en-US" sz="2800" dirty="0" smtClean="0"/>
              <a:t>1%</a:t>
            </a:r>
            <a:r>
              <a:rPr lang="en-US" sz="2800" dirty="0"/>
              <a:t>	        1%                   1%</a:t>
            </a:r>
          </a:p>
        </p:txBody>
      </p:sp>
      <p:sp>
        <p:nvSpPr>
          <p:cNvPr id="4" name="Slide Number Placeholder 2"/>
          <p:cNvSpPr>
            <a:spLocks noGrp="1"/>
          </p:cNvSpPr>
          <p:nvPr>
            <p:ph type="sldNum" sz="quarter" idx="12"/>
          </p:nvPr>
        </p:nvSpPr>
        <p:spPr>
          <a:xfrm>
            <a:off x="10055788" y="5648960"/>
            <a:ext cx="548640" cy="396240"/>
          </a:xfrm>
        </p:spPr>
        <p:txBody>
          <a:bodyPr/>
          <a:lstStyle/>
          <a:p>
            <a:pPr>
              <a:defRPr/>
            </a:pPr>
            <a:fld id="{B7363ACF-A79A-4C69-98DA-9D28A72B237C}" type="slidenum">
              <a:rPr lang="en-US" smtClean="0">
                <a:solidFill>
                  <a:prstClr val="white"/>
                </a:solidFill>
              </a:rPr>
              <a:pPr>
                <a:defRPr/>
              </a:pPr>
              <a:t>7</a:t>
            </a:fld>
            <a:endParaRPr lang="en-US" dirty="0">
              <a:solidFill>
                <a:prstClr val="white"/>
              </a:solidFill>
            </a:endParaRPr>
          </a:p>
        </p:txBody>
      </p:sp>
      <p:sp>
        <p:nvSpPr>
          <p:cNvPr id="5" name="Content Placeholder 2"/>
          <p:cNvSpPr txBox="1">
            <a:spLocks/>
          </p:cNvSpPr>
          <p:nvPr/>
        </p:nvSpPr>
        <p:spPr>
          <a:xfrm>
            <a:off x="2057400" y="4705350"/>
            <a:ext cx="7620000" cy="182880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fontAlgn="base">
              <a:spcAft>
                <a:spcPct val="0"/>
              </a:spcAft>
              <a:buClr>
                <a:srgbClr val="4F81BD"/>
              </a:buClr>
              <a:buFont typeface="Arial" pitchFamily="34" charset="0"/>
              <a:buNone/>
            </a:pPr>
            <a:endParaRPr lang="en-US" dirty="0">
              <a:solidFill>
                <a:prstClr val="black"/>
              </a:solidFill>
            </a:endParaRPr>
          </a:p>
          <a:p>
            <a:pPr fontAlgn="base">
              <a:spcAft>
                <a:spcPct val="0"/>
              </a:spcAft>
              <a:buClr>
                <a:srgbClr val="4F81BD"/>
              </a:buClr>
              <a:buFont typeface="Arial" pitchFamily="34" charset="0"/>
              <a:buNone/>
            </a:pPr>
            <a:r>
              <a:rPr lang="en-US" sz="2800" dirty="0">
                <a:solidFill>
                  <a:prstClr val="black"/>
                </a:solidFill>
              </a:rPr>
              <a:t>Male		     </a:t>
            </a:r>
            <a:r>
              <a:rPr lang="en-US" sz="2800" dirty="0" smtClean="0">
                <a:solidFill>
                  <a:prstClr val="black"/>
                </a:solidFill>
              </a:rPr>
              <a:t>27.5%              </a:t>
            </a:r>
            <a:r>
              <a:rPr lang="en-US" sz="2800" dirty="0" smtClean="0">
                <a:solidFill>
                  <a:prstClr val="black"/>
                </a:solidFill>
              </a:rPr>
              <a:t>28.0%             28.0%</a:t>
            </a:r>
            <a:endParaRPr lang="en-US" sz="2800" dirty="0">
              <a:solidFill>
                <a:prstClr val="black"/>
              </a:solidFill>
            </a:endParaRPr>
          </a:p>
          <a:p>
            <a:pPr fontAlgn="base">
              <a:spcAft>
                <a:spcPct val="0"/>
              </a:spcAft>
              <a:buClr>
                <a:srgbClr val="4F81BD"/>
              </a:buClr>
              <a:buFont typeface="Arial" pitchFamily="34" charset="0"/>
              <a:buNone/>
            </a:pPr>
            <a:r>
              <a:rPr lang="en-US" sz="2800" dirty="0">
                <a:solidFill>
                  <a:prstClr val="black"/>
                </a:solidFill>
              </a:rPr>
              <a:t>Female	     </a:t>
            </a:r>
            <a:r>
              <a:rPr lang="en-US" sz="2800" dirty="0" smtClean="0">
                <a:solidFill>
                  <a:prstClr val="black"/>
                </a:solidFill>
              </a:rPr>
              <a:t>72.5%</a:t>
            </a:r>
            <a:r>
              <a:rPr lang="en-US" sz="2800" dirty="0">
                <a:solidFill>
                  <a:prstClr val="black"/>
                </a:solidFill>
              </a:rPr>
              <a:t>	       </a:t>
            </a:r>
            <a:r>
              <a:rPr lang="en-US" sz="2800" dirty="0" smtClean="0">
                <a:solidFill>
                  <a:prstClr val="black"/>
                </a:solidFill>
              </a:rPr>
              <a:t>72.0%              72.0%</a:t>
            </a:r>
            <a:endParaRPr lang="en-US" sz="2800" dirty="0">
              <a:solidFill>
                <a:prstClr val="black"/>
              </a:solidFill>
            </a:endParaRPr>
          </a:p>
        </p:txBody>
      </p:sp>
    </p:spTree>
    <p:extLst>
      <p:ext uri="{BB962C8B-B14F-4D97-AF65-F5344CB8AC3E}">
        <p14:creationId xmlns:p14="http://schemas.microsoft.com/office/powerpoint/2010/main" val="29521878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UMC Ethnicity</a:t>
            </a:r>
            <a:endParaRPr lang="en-US" dirty="0"/>
          </a:p>
        </p:txBody>
      </p:sp>
      <p:sp>
        <p:nvSpPr>
          <p:cNvPr id="3" name="Content Placeholder 2"/>
          <p:cNvSpPr>
            <a:spLocks noGrp="1"/>
          </p:cNvSpPr>
          <p:nvPr>
            <p:ph idx="1"/>
          </p:nvPr>
        </p:nvSpPr>
        <p:spPr>
          <a:xfrm>
            <a:off x="1828800" y="1219200"/>
            <a:ext cx="8153400" cy="5638800"/>
          </a:xfrm>
        </p:spPr>
        <p:txBody>
          <a:bodyPr>
            <a:normAutofit/>
          </a:bodyPr>
          <a:lstStyle/>
          <a:p>
            <a:pPr>
              <a:buNone/>
            </a:pPr>
            <a:r>
              <a:rPr lang="en-US" sz="3200" dirty="0"/>
              <a:t>					</a:t>
            </a:r>
            <a:r>
              <a:rPr lang="en-US" sz="3000" b="1" dirty="0" smtClean="0">
                <a:solidFill>
                  <a:schemeClr val="tx2"/>
                </a:solidFill>
                <a:latin typeface="+mj-lt"/>
              </a:rPr>
              <a:t>2015       2016     2017</a:t>
            </a:r>
            <a:endParaRPr lang="en-US" sz="3000" b="1" dirty="0">
              <a:solidFill>
                <a:schemeClr val="tx2"/>
              </a:solidFill>
              <a:latin typeface="+mj-lt"/>
            </a:endParaRPr>
          </a:p>
          <a:p>
            <a:pPr>
              <a:buNone/>
            </a:pPr>
            <a:r>
              <a:rPr lang="en-US" sz="2400" dirty="0"/>
              <a:t>Asian/Islander		 </a:t>
            </a:r>
            <a:r>
              <a:rPr lang="en-US" sz="2400" dirty="0" smtClean="0"/>
              <a:t> 1.3%</a:t>
            </a:r>
            <a:r>
              <a:rPr lang="en-US" sz="2400" dirty="0"/>
              <a:t>	</a:t>
            </a:r>
            <a:r>
              <a:rPr lang="en-US" sz="2400" dirty="0" smtClean="0"/>
              <a:t>         	1.2%         1.2%</a:t>
            </a:r>
            <a:endParaRPr lang="en-US" sz="2400" dirty="0"/>
          </a:p>
          <a:p>
            <a:pPr>
              <a:buNone/>
            </a:pPr>
            <a:r>
              <a:rPr lang="en-US" sz="2400" dirty="0"/>
              <a:t>Hispanic			 </a:t>
            </a:r>
            <a:r>
              <a:rPr lang="en-US" sz="2400" dirty="0" smtClean="0"/>
              <a:t> 29.0%</a:t>
            </a:r>
            <a:r>
              <a:rPr lang="en-US" sz="2400" dirty="0"/>
              <a:t>	         </a:t>
            </a:r>
            <a:r>
              <a:rPr lang="en-US" sz="2400" dirty="0" smtClean="0"/>
              <a:t> 	</a:t>
            </a:r>
            <a:r>
              <a:rPr lang="en-US" sz="2400" dirty="0" smtClean="0"/>
              <a:t>32.0%       32.0%</a:t>
            </a:r>
            <a:endParaRPr lang="en-US" sz="2400" dirty="0"/>
          </a:p>
          <a:p>
            <a:pPr>
              <a:buNone/>
            </a:pPr>
            <a:r>
              <a:rPr lang="en-US" sz="2400" dirty="0"/>
              <a:t>Native American	 </a:t>
            </a:r>
            <a:r>
              <a:rPr lang="en-US" sz="2400" dirty="0" smtClean="0"/>
              <a:t>	  0.4%</a:t>
            </a:r>
            <a:r>
              <a:rPr lang="en-US" sz="2400" dirty="0"/>
              <a:t>	        </a:t>
            </a:r>
            <a:r>
              <a:rPr lang="en-US" sz="2400" dirty="0" smtClean="0"/>
              <a:t>	 0.3%        </a:t>
            </a:r>
            <a:r>
              <a:rPr lang="en-US" sz="2400" dirty="0" smtClean="0"/>
              <a:t>0.3</a:t>
            </a:r>
            <a:r>
              <a:rPr lang="en-US" sz="2400" dirty="0" smtClean="0"/>
              <a:t>%</a:t>
            </a:r>
            <a:endParaRPr lang="en-US" sz="2400" dirty="0"/>
          </a:p>
          <a:p>
            <a:pPr>
              <a:buNone/>
            </a:pPr>
            <a:r>
              <a:rPr lang="en-US" sz="2400" dirty="0"/>
              <a:t>African American	 </a:t>
            </a:r>
            <a:r>
              <a:rPr lang="en-US" sz="2400" dirty="0" smtClean="0"/>
              <a:t>	  5.8%</a:t>
            </a:r>
            <a:r>
              <a:rPr lang="en-US" sz="2400" dirty="0"/>
              <a:t>	          </a:t>
            </a:r>
            <a:r>
              <a:rPr lang="en-US" sz="2400" dirty="0" smtClean="0"/>
              <a:t>  	 </a:t>
            </a:r>
            <a:r>
              <a:rPr lang="en-US" sz="2400" dirty="0" smtClean="0"/>
              <a:t>6.0%        6.0%</a:t>
            </a:r>
            <a:endParaRPr lang="en-US" sz="2400" dirty="0"/>
          </a:p>
          <a:p>
            <a:pPr>
              <a:buNone/>
            </a:pPr>
            <a:r>
              <a:rPr lang="en-US" sz="2400" dirty="0" smtClean="0"/>
              <a:t>White</a:t>
            </a:r>
            <a:r>
              <a:rPr lang="en-US" sz="2400" dirty="0"/>
              <a:t>			 </a:t>
            </a:r>
            <a:r>
              <a:rPr lang="en-US" sz="2400" dirty="0" smtClean="0"/>
              <a:t>  </a:t>
            </a:r>
            <a:r>
              <a:rPr lang="en-US" sz="2400" dirty="0" smtClean="0"/>
              <a:t>	  55.0%             </a:t>
            </a:r>
            <a:r>
              <a:rPr lang="en-US" sz="2400" dirty="0" smtClean="0"/>
              <a:t>	</a:t>
            </a:r>
            <a:r>
              <a:rPr lang="en-US" sz="2400" dirty="0" smtClean="0"/>
              <a:t> 53.0%      52.0% </a:t>
            </a:r>
            <a:endParaRPr lang="en-US" sz="2400" dirty="0" smtClean="0"/>
          </a:p>
          <a:p>
            <a:pPr>
              <a:buNone/>
            </a:pPr>
            <a:r>
              <a:rPr lang="en-US" sz="2400" dirty="0" smtClean="0"/>
              <a:t>Asian</a:t>
            </a:r>
            <a:r>
              <a:rPr lang="en-US" sz="2400" dirty="0"/>
              <a:t>		</a:t>
            </a:r>
            <a:r>
              <a:rPr lang="en-US" sz="2400" dirty="0" smtClean="0"/>
              <a:t>	               </a:t>
            </a:r>
            <a:r>
              <a:rPr lang="en-US" sz="2400" dirty="0" smtClean="0"/>
              <a:t> 5.5</a:t>
            </a:r>
            <a:r>
              <a:rPr lang="en-US" sz="2400" dirty="0" smtClean="0"/>
              <a:t>%</a:t>
            </a:r>
            <a:r>
              <a:rPr lang="en-US" sz="2400" dirty="0"/>
              <a:t>	 </a:t>
            </a:r>
            <a:r>
              <a:rPr lang="en-US" sz="2400" dirty="0" smtClean="0"/>
              <a:t>           	 </a:t>
            </a:r>
            <a:r>
              <a:rPr lang="en-US" sz="2400" dirty="0" smtClean="0"/>
              <a:t>5.0%        5.3</a:t>
            </a:r>
            <a:r>
              <a:rPr lang="en-US" sz="2400" dirty="0" smtClean="0"/>
              <a:t>%</a:t>
            </a:r>
            <a:endParaRPr lang="en-US" sz="2400" dirty="0"/>
          </a:p>
          <a:p>
            <a:pPr>
              <a:buNone/>
            </a:pPr>
            <a:r>
              <a:rPr lang="en-US" sz="2400" dirty="0"/>
              <a:t>Not Disclosed	           </a:t>
            </a:r>
            <a:r>
              <a:rPr lang="en-US" sz="2400" dirty="0" smtClean="0"/>
              <a:t>      </a:t>
            </a:r>
            <a:r>
              <a:rPr lang="en-US" sz="2400" dirty="0" smtClean="0"/>
              <a:t>            3.0%</a:t>
            </a:r>
            <a:r>
              <a:rPr lang="en-US" sz="2400" dirty="0"/>
              <a:t>	 </a:t>
            </a:r>
            <a:r>
              <a:rPr lang="en-US" sz="2400" dirty="0" smtClean="0"/>
              <a:t>          </a:t>
            </a:r>
            <a:r>
              <a:rPr lang="en-US" sz="2400" dirty="0" smtClean="0"/>
              <a:t>   1.5</a:t>
            </a:r>
            <a:r>
              <a:rPr lang="en-US" sz="2400" dirty="0" smtClean="0"/>
              <a:t>%        </a:t>
            </a:r>
            <a:r>
              <a:rPr lang="en-US" sz="2400" dirty="0" smtClean="0"/>
              <a:t> 2.0</a:t>
            </a:r>
            <a:r>
              <a:rPr lang="en-US" sz="2400" dirty="0" smtClean="0"/>
              <a:t>%</a:t>
            </a:r>
          </a:p>
          <a:p>
            <a:pPr>
              <a:buNone/>
            </a:pPr>
            <a:r>
              <a:rPr lang="en-US" sz="2400" dirty="0" smtClean="0"/>
              <a:t>Multi*			  0.0%            </a:t>
            </a:r>
            <a:r>
              <a:rPr lang="en-US" sz="2400" dirty="0" smtClean="0"/>
              <a:t>     1.0</a:t>
            </a:r>
            <a:r>
              <a:rPr lang="en-US" sz="2400" dirty="0" smtClean="0"/>
              <a:t>%        </a:t>
            </a:r>
            <a:r>
              <a:rPr lang="en-US" sz="2400" dirty="0" smtClean="0"/>
              <a:t>1.2</a:t>
            </a:r>
            <a:r>
              <a:rPr lang="en-US" sz="2400" dirty="0" smtClean="0"/>
              <a:t>%</a:t>
            </a:r>
          </a:p>
          <a:p>
            <a:pPr>
              <a:buNone/>
            </a:pPr>
            <a:r>
              <a:rPr lang="en-US" sz="2800" dirty="0" smtClean="0"/>
              <a:t>Started tracking multi ethnicity in 2016</a:t>
            </a:r>
            <a:r>
              <a:rPr lang="en-US" sz="3200" dirty="0" smtClean="0"/>
              <a:t>	</a:t>
            </a:r>
            <a:endParaRPr lang="en-US" sz="3200" dirty="0"/>
          </a:p>
        </p:txBody>
      </p:sp>
      <p:sp>
        <p:nvSpPr>
          <p:cNvPr id="4" name="Slide Number Placeholder 2"/>
          <p:cNvSpPr>
            <a:spLocks noGrp="1"/>
          </p:cNvSpPr>
          <p:nvPr>
            <p:ph type="sldNum" sz="quarter" idx="12"/>
          </p:nvPr>
        </p:nvSpPr>
        <p:spPr>
          <a:xfrm>
            <a:off x="10055788" y="5648960"/>
            <a:ext cx="548640" cy="396240"/>
          </a:xfrm>
        </p:spPr>
        <p:txBody>
          <a:bodyPr/>
          <a:lstStyle/>
          <a:p>
            <a:pPr>
              <a:defRPr/>
            </a:pPr>
            <a:fld id="{B7363ACF-A79A-4C69-98DA-9D28A72B237C}" type="slidenum">
              <a:rPr lang="en-US" smtClean="0">
                <a:solidFill>
                  <a:prstClr val="white"/>
                </a:solidFill>
              </a:rPr>
              <a:pPr>
                <a:defRPr/>
              </a:pPr>
              <a:t>8</a:t>
            </a:fld>
            <a:endParaRPr lang="en-US" dirty="0">
              <a:solidFill>
                <a:prstClr val="white"/>
              </a:solidFill>
            </a:endParaRPr>
          </a:p>
        </p:txBody>
      </p:sp>
    </p:spTree>
    <p:extLst>
      <p:ext uri="{BB962C8B-B14F-4D97-AF65-F5344CB8AC3E}">
        <p14:creationId xmlns:p14="http://schemas.microsoft.com/office/powerpoint/2010/main" val="3934022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UMC Patient Gender-Age</a:t>
            </a:r>
            <a:endParaRPr lang="en-US" dirty="0"/>
          </a:p>
        </p:txBody>
      </p:sp>
      <p:sp>
        <p:nvSpPr>
          <p:cNvPr id="3" name="Content Placeholder 2"/>
          <p:cNvSpPr>
            <a:spLocks noGrp="1"/>
          </p:cNvSpPr>
          <p:nvPr>
            <p:ph idx="1"/>
          </p:nvPr>
        </p:nvSpPr>
        <p:spPr>
          <a:xfrm>
            <a:off x="1943100" y="1371600"/>
            <a:ext cx="7391400" cy="4191000"/>
          </a:xfrm>
        </p:spPr>
        <p:txBody>
          <a:bodyPr>
            <a:normAutofit/>
          </a:bodyPr>
          <a:lstStyle/>
          <a:p>
            <a:pPr>
              <a:buNone/>
            </a:pPr>
            <a:r>
              <a:rPr lang="en-US" dirty="0" smtClean="0"/>
              <a:t>			            </a:t>
            </a:r>
            <a:r>
              <a:rPr lang="en-US" sz="3000" b="1" dirty="0">
                <a:solidFill>
                  <a:schemeClr val="tx2"/>
                </a:solidFill>
                <a:latin typeface="+mj-lt"/>
              </a:rPr>
              <a:t>2011        2012          2013</a:t>
            </a:r>
          </a:p>
          <a:p>
            <a:pPr>
              <a:buNone/>
            </a:pPr>
            <a:r>
              <a:rPr lang="en-US" sz="2800" dirty="0"/>
              <a:t>0-18			18%	         18%             17%</a:t>
            </a:r>
          </a:p>
          <a:p>
            <a:pPr>
              <a:buNone/>
            </a:pPr>
            <a:r>
              <a:rPr lang="en-US" sz="2800" dirty="0"/>
              <a:t>19-29		20%	         20%             20%</a:t>
            </a:r>
          </a:p>
          <a:p>
            <a:pPr>
              <a:buNone/>
            </a:pPr>
            <a:r>
              <a:rPr lang="en-US" sz="2800" dirty="0"/>
              <a:t>30-39		13%	         14%             14%</a:t>
            </a:r>
          </a:p>
          <a:p>
            <a:pPr>
              <a:buNone/>
            </a:pPr>
            <a:r>
              <a:rPr lang="en-US" sz="2800" dirty="0"/>
              <a:t>40-49		13%	         13%             13%</a:t>
            </a:r>
          </a:p>
          <a:p>
            <a:pPr>
              <a:buNone/>
            </a:pPr>
            <a:r>
              <a:rPr lang="en-US" sz="2800" dirty="0"/>
              <a:t>50-64		19%	         19%             20%</a:t>
            </a:r>
          </a:p>
          <a:p>
            <a:pPr>
              <a:buNone/>
            </a:pPr>
            <a:r>
              <a:rPr lang="en-US" sz="2800" dirty="0"/>
              <a:t>65+			16%	         16%             16%</a:t>
            </a:r>
          </a:p>
        </p:txBody>
      </p:sp>
      <p:sp>
        <p:nvSpPr>
          <p:cNvPr id="4" name="Slide Number Placeholder 2"/>
          <p:cNvSpPr>
            <a:spLocks noGrp="1"/>
          </p:cNvSpPr>
          <p:nvPr>
            <p:ph type="sldNum" sz="quarter" idx="12"/>
          </p:nvPr>
        </p:nvSpPr>
        <p:spPr>
          <a:xfrm>
            <a:off x="10055788" y="5648960"/>
            <a:ext cx="548640" cy="396240"/>
          </a:xfrm>
        </p:spPr>
        <p:txBody>
          <a:bodyPr/>
          <a:lstStyle/>
          <a:p>
            <a:pPr>
              <a:defRPr/>
            </a:pPr>
            <a:fld id="{B7363ACF-A79A-4C69-98DA-9D28A72B237C}" type="slidenum">
              <a:rPr lang="en-US" smtClean="0">
                <a:solidFill>
                  <a:prstClr val="white"/>
                </a:solidFill>
              </a:rPr>
              <a:pPr>
                <a:defRPr/>
              </a:pPr>
              <a:t>9</a:t>
            </a:fld>
            <a:endParaRPr lang="en-US" dirty="0">
              <a:solidFill>
                <a:prstClr val="white"/>
              </a:solidFill>
            </a:endParaRPr>
          </a:p>
        </p:txBody>
      </p:sp>
      <p:sp>
        <p:nvSpPr>
          <p:cNvPr id="5" name="Content Placeholder 2"/>
          <p:cNvSpPr txBox="1">
            <a:spLocks/>
          </p:cNvSpPr>
          <p:nvPr/>
        </p:nvSpPr>
        <p:spPr>
          <a:xfrm>
            <a:off x="1933575" y="5334000"/>
            <a:ext cx="7620000" cy="114300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fontAlgn="base">
              <a:spcAft>
                <a:spcPct val="0"/>
              </a:spcAft>
              <a:buClr>
                <a:srgbClr val="4F81BD"/>
              </a:buClr>
              <a:buFont typeface="Arial" pitchFamily="34" charset="0"/>
              <a:buNone/>
            </a:pPr>
            <a:r>
              <a:rPr lang="en-US" sz="2800" dirty="0">
                <a:solidFill>
                  <a:prstClr val="black"/>
                </a:solidFill>
              </a:rPr>
              <a:t>Male			45%	         45%             45%             </a:t>
            </a:r>
          </a:p>
          <a:p>
            <a:pPr fontAlgn="base">
              <a:spcAft>
                <a:spcPct val="0"/>
              </a:spcAft>
              <a:buClr>
                <a:srgbClr val="4F81BD"/>
              </a:buClr>
              <a:buFont typeface="Arial" pitchFamily="34" charset="0"/>
              <a:buNone/>
            </a:pPr>
            <a:r>
              <a:rPr lang="en-US" sz="2800" dirty="0">
                <a:solidFill>
                  <a:prstClr val="black"/>
                </a:solidFill>
              </a:rPr>
              <a:t>Female		55%	         55%	</a:t>
            </a:r>
            <a:r>
              <a:rPr lang="en-US" dirty="0">
                <a:solidFill>
                  <a:prstClr val="black"/>
                </a:solidFill>
              </a:rPr>
              <a:t>         </a:t>
            </a:r>
            <a:r>
              <a:rPr lang="en-US" sz="2800" dirty="0">
                <a:solidFill>
                  <a:prstClr val="black"/>
                </a:solidFill>
              </a:rPr>
              <a:t>55%</a:t>
            </a:r>
          </a:p>
        </p:txBody>
      </p:sp>
    </p:spTree>
    <p:extLst>
      <p:ext uri="{BB962C8B-B14F-4D97-AF65-F5344CB8AC3E}">
        <p14:creationId xmlns:p14="http://schemas.microsoft.com/office/powerpoint/2010/main" val="36527159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TotalTime>
  <Words>868</Words>
  <Application>Microsoft Office PowerPoint</Application>
  <PresentationFormat>Widescreen</PresentationFormat>
  <Paragraphs>179</Paragraphs>
  <Slides>22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Cambria</vt:lpstr>
      <vt:lpstr>Times New Roman</vt:lpstr>
      <vt:lpstr>Adjacency</vt:lpstr>
      <vt:lpstr>UMC Inclusion Training</vt:lpstr>
      <vt:lpstr>     What is Diversity?</vt:lpstr>
      <vt:lpstr>Diversity and Inclusion at UMC Organization Mission</vt:lpstr>
      <vt:lpstr>What’s in it for me?</vt:lpstr>
      <vt:lpstr>What’s in it for UMC?</vt:lpstr>
      <vt:lpstr>UMCs Overall Goal</vt:lpstr>
      <vt:lpstr>  UMC Gender-Age Group</vt:lpstr>
      <vt:lpstr>  UMC Ethnicity</vt:lpstr>
      <vt:lpstr>  UMC Patient Gender-Age</vt:lpstr>
      <vt:lpstr>  UMC Patient Ethnicity</vt:lpstr>
      <vt:lpstr>     What is culture?</vt:lpstr>
      <vt:lpstr>Culture Is:</vt:lpstr>
      <vt:lpstr>     Appreciating Different Cultures</vt:lpstr>
      <vt:lpstr>  What is Stereotyping?</vt:lpstr>
      <vt:lpstr>  Common Stereotypes</vt:lpstr>
      <vt:lpstr>  Steps to Move Past Stereotypes</vt:lpstr>
      <vt:lpstr>    Inclusive Environment</vt:lpstr>
      <vt:lpstr>Human Resources</vt:lpstr>
      <vt:lpstr>Provision of Care Treatment and Services </vt:lpstr>
      <vt:lpstr>Individual Rights and Responsibilities</vt:lpstr>
      <vt:lpstr>Individual Rights and Responsibilities</vt:lpstr>
      <vt:lpstr>UMCINCLUDESME.COM</vt:lpstr>
    </vt:vector>
  </TitlesOfParts>
  <Company>UMC Health System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UMC Inclusion Training</dc:title>
  <dc:creator>Jones, Jera</dc:creator>
  <cp:lastModifiedBy>Garcia, Acencion</cp:lastModifiedBy>
  <cp:revision>15</cp:revision>
  <cp:lastPrinted>2018-05-22T16:35:57Z</cp:lastPrinted>
  <dcterms:created xsi:type="dcterms:W3CDTF">2016-09-07T16:30:59Z</dcterms:created>
  <dcterms:modified xsi:type="dcterms:W3CDTF">2018-05-23T15:46:11Z</dcterms:modified>
</cp:coreProperties>
</file>